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9" r:id="rId7"/>
    <p:sldId id="268" r:id="rId8"/>
    <p:sldId id="270" r:id="rId9"/>
    <p:sldId id="267" r:id="rId10"/>
    <p:sldId id="271" r:id="rId11"/>
    <p:sldId id="273" r:id="rId12"/>
    <p:sldId id="274" r:id="rId13"/>
    <p:sldId id="272" r:id="rId14"/>
  </p:sldIdLst>
  <p:sldSz cx="9144000" cy="5149850"/>
  <p:notesSz cx="9144000" cy="5149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2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3151"/>
            <a:ext cx="7647431" cy="8107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5089" y="290829"/>
            <a:ext cx="545211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618" y="1798447"/>
            <a:ext cx="563372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798447"/>
            <a:ext cx="6248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0070C0"/>
                </a:solidFill>
              </a:rPr>
              <a:t>Безопасное лето 2026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Векторы профилактики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 период </a:t>
            </a:r>
            <a:r>
              <a:rPr lang="ru-RU" sz="2400" smtClean="0">
                <a:solidFill>
                  <a:srgbClr val="0070C0"/>
                </a:solidFill>
              </a:rPr>
              <a:t>летних </a:t>
            </a:r>
            <a:r>
              <a:rPr lang="ru-RU" sz="2400" smtClean="0">
                <a:solidFill>
                  <a:srgbClr val="0070C0"/>
                </a:solidFill>
              </a:rPr>
              <a:t>каникул</a:t>
            </a:r>
            <a:endParaRPr sz="2400">
              <a:solidFill>
                <a:srgbClr val="0070C0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1928" y="0"/>
            <a:ext cx="2862072" cy="5145023"/>
          </a:xfrm>
          <a:prstGeom prst="rect">
            <a:avLst/>
          </a:prstGeom>
        </p:spPr>
      </p:pic>
      <p:pic>
        <p:nvPicPr>
          <p:cNvPr id="1026" name="Picture 2" descr="C:\Users\1\Desktop\для дизайна\Комитет образования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6525"/>
            <a:ext cx="1079543" cy="1118810"/>
          </a:xfrm>
          <a:prstGeom prst="rect">
            <a:avLst/>
          </a:prstGeom>
          <a:noFill/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3581400" y="3413125"/>
            <a:ext cx="2667000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Чехина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Ирина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Сергеевна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00B0F0"/>
                </a:solidFill>
                <a:latin typeface="Arial"/>
                <a:ea typeface="+mj-ea"/>
                <a:cs typeface="Arial"/>
              </a:rPr>
              <a:t>Заместитель</a:t>
            </a:r>
            <a:r>
              <a:rPr lang="ru-RU" sz="1200" dirty="0" smtClean="0">
                <a:solidFill>
                  <a:srgbClr val="00B0F0"/>
                </a:solidFill>
                <a:latin typeface="Arial"/>
                <a:ea typeface="+mj-ea"/>
                <a:cs typeface="Arial"/>
              </a:rPr>
              <a:t> директора 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B0F0"/>
                </a:solidFill>
                <a:latin typeface="Arial"/>
                <a:ea typeface="+mj-ea"/>
                <a:cs typeface="Arial"/>
              </a:rPr>
              <a:t>ГБУ Волгоградского </a:t>
            </a:r>
            <a:r>
              <a:rPr lang="ru-RU" sz="1200" dirty="0" err="1" smtClean="0">
                <a:solidFill>
                  <a:srgbClr val="00B0F0"/>
                </a:solidFill>
                <a:latin typeface="Arial"/>
                <a:ea typeface="+mj-ea"/>
                <a:cs typeface="Arial"/>
              </a:rPr>
              <a:t>ППМС-центра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0" y="4632325"/>
            <a:ext cx="6248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Волгоград, 2026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/>
          <p:cNvSpPr/>
          <p:nvPr/>
        </p:nvSpPr>
        <p:spPr>
          <a:xfrm>
            <a:off x="0" y="974725"/>
            <a:ext cx="4572000" cy="381000"/>
          </a:xfrm>
          <a:custGeom>
            <a:avLst/>
            <a:gdLst/>
            <a:ahLst/>
            <a:cxnLst/>
            <a:rect l="l" t="t" r="r" b="b"/>
            <a:pathLst>
              <a:path w="4380230" h="822960">
                <a:moveTo>
                  <a:pt x="4242816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4242816" y="822960"/>
                </a:lnTo>
                <a:lnTo>
                  <a:pt x="4286146" y="815961"/>
                </a:lnTo>
                <a:lnTo>
                  <a:pt x="4323795" y="796478"/>
                </a:lnTo>
                <a:lnTo>
                  <a:pt x="4353494" y="766779"/>
                </a:lnTo>
                <a:lnTo>
                  <a:pt x="4372977" y="729130"/>
                </a:lnTo>
                <a:lnTo>
                  <a:pt x="4379976" y="685800"/>
                </a:lnTo>
                <a:lnTo>
                  <a:pt x="4379976" y="137160"/>
                </a:lnTo>
                <a:lnTo>
                  <a:pt x="4372977" y="93829"/>
                </a:lnTo>
                <a:lnTo>
                  <a:pt x="4353494" y="56180"/>
                </a:lnTo>
                <a:lnTo>
                  <a:pt x="4323795" y="26481"/>
                </a:lnTo>
                <a:lnTo>
                  <a:pt x="4286146" y="6998"/>
                </a:lnTo>
                <a:lnTo>
                  <a:pt x="4242816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lang="ru-RU" spc="-35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Профилактика </a:t>
            </a:r>
            <a:r>
              <a:rPr lang="ru-RU" spc="-45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противоправных </a:t>
            </a:r>
            <a:r>
              <a:rPr lang="ru-RU" spc="-10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действий</a:t>
            </a:r>
            <a:endParaRPr lang="ru-RU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96243"/>
          </a:xfrm>
          <a:prstGeom prst="rect">
            <a:avLst/>
          </a:prstGeom>
        </p:spPr>
        <p:txBody>
          <a:bodyPr vert="horz" wrap="square" lIns="0" tIns="19058" rIns="0" bIns="0" rtlCol="0">
            <a:spAutoFit/>
          </a:bodyPr>
          <a:lstStyle/>
          <a:p>
            <a:pPr marL="28586">
              <a:spcBef>
                <a:spcPts val="150"/>
              </a:spcBef>
            </a:pPr>
            <a:fld id="{81D60167-4931-47E6-BA6A-407CBD079E47}" type="slidenum">
              <a:rPr spc="30" dirty="0"/>
              <a:pPr marL="28586">
                <a:spcBef>
                  <a:spcPts val="150"/>
                </a:spcBef>
              </a:pPr>
              <a:t>10</a:t>
            </a:fld>
            <a:endParaRPr spc="3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36525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ru-RU" dirty="0" smtClean="0">
                <a:solidFill>
                  <a:schemeClr val="bg1"/>
                </a:solidFill>
                <a:latin typeface="Cambria"/>
                <a:cs typeface="Cambria"/>
              </a:rPr>
              <a:t>ПРОФИЛАКТИКЕ</a:t>
            </a:r>
            <a:r>
              <a:rPr lang="ru-RU" spc="3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ru-RU" spc="-10" dirty="0" smtClean="0">
                <a:solidFill>
                  <a:schemeClr val="bg1"/>
                </a:solidFill>
                <a:latin typeface="Cambria"/>
                <a:cs typeface="Cambria"/>
              </a:rPr>
              <a:t>ДЕТСКОГО </a:t>
            </a:r>
            <a:r>
              <a:rPr lang="ru-RU" spc="-40" dirty="0" smtClean="0">
                <a:solidFill>
                  <a:schemeClr val="bg1"/>
                </a:solidFill>
                <a:latin typeface="Cambria"/>
                <a:cs typeface="Cambria"/>
              </a:rPr>
              <a:t>ТРАВМАТИЗМА</a:t>
            </a:r>
            <a:r>
              <a:rPr lang="ru-RU" spc="4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mbria"/>
                <a:cs typeface="Cambria"/>
              </a:rPr>
              <a:t>НА</a:t>
            </a:r>
            <a:r>
              <a:rPr lang="ru-RU" spc="7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ru-RU" spc="-10" dirty="0" smtClean="0">
                <a:solidFill>
                  <a:schemeClr val="bg1"/>
                </a:solidFill>
                <a:latin typeface="Cambria"/>
                <a:cs typeface="Cambria"/>
              </a:rPr>
              <a:t>ЖЕЛЕЗНОДОРОЖНОМ ТРАНСПОРТЕ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9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898525"/>
            <a:ext cx="2819400" cy="4054475"/>
          </a:xfrm>
          <a:prstGeom prst="rect">
            <a:avLst/>
          </a:prstGeom>
        </p:spPr>
      </p:pic>
      <p:sp>
        <p:nvSpPr>
          <p:cNvPr id="42" name="object 20"/>
          <p:cNvSpPr txBox="1"/>
          <p:nvPr/>
        </p:nvSpPr>
        <p:spPr>
          <a:xfrm>
            <a:off x="152400" y="1431925"/>
            <a:ext cx="51054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solidFill>
                  <a:srgbClr val="1592D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совершения противоправных действий (поджоги релейных шкафов, подвижного состава, разрушение сигнализации и связи, стрелочных переводов и др.), за денежное вознаграждение в сети «Интернет» ведется активная вербовка лиц (в том числе и несовершеннолетних.</a:t>
            </a:r>
            <a:endParaRPr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2400" y="3184525"/>
            <a:ext cx="609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flipV="1">
            <a:off x="228600" y="3260725"/>
            <a:ext cx="381000" cy="3048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bject 20"/>
          <p:cNvSpPr txBox="1"/>
          <p:nvPr/>
        </p:nvSpPr>
        <p:spPr>
          <a:xfrm>
            <a:off x="1066800" y="3184525"/>
            <a:ext cx="40386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 – разъяснять детям, что это не шалость, </a:t>
            </a:r>
            <a:b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преступление, относящееся к категории особо тяжких!</a:t>
            </a:r>
            <a:endParaRPr sz="2000" b="1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089" y="155828"/>
            <a:ext cx="704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Организационно-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методическое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кризисное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психологическое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097" y="429844"/>
            <a:ext cx="1832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сопровождение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7859" y="2807030"/>
            <a:ext cx="32664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1592DF"/>
                </a:solidFill>
                <a:latin typeface="Arial MT"/>
                <a:cs typeface="Arial MT"/>
              </a:rPr>
              <a:t>8-800-2000-</a:t>
            </a:r>
            <a:r>
              <a:rPr sz="3600" spc="-25" dirty="0">
                <a:solidFill>
                  <a:srgbClr val="1592DF"/>
                </a:solidFill>
                <a:latin typeface="Arial MT"/>
                <a:cs typeface="Arial MT"/>
              </a:rPr>
              <a:t>122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1272" y="1746503"/>
            <a:ext cx="4380230" cy="822960"/>
          </a:xfrm>
          <a:custGeom>
            <a:avLst/>
            <a:gdLst/>
            <a:ahLst/>
            <a:cxnLst/>
            <a:rect l="l" t="t" r="r" b="b"/>
            <a:pathLst>
              <a:path w="4380230" h="822960">
                <a:moveTo>
                  <a:pt x="4242816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4242816" y="822960"/>
                </a:lnTo>
                <a:lnTo>
                  <a:pt x="4286146" y="815961"/>
                </a:lnTo>
                <a:lnTo>
                  <a:pt x="4323795" y="796478"/>
                </a:lnTo>
                <a:lnTo>
                  <a:pt x="4353494" y="766779"/>
                </a:lnTo>
                <a:lnTo>
                  <a:pt x="4372977" y="729130"/>
                </a:lnTo>
                <a:lnTo>
                  <a:pt x="4379976" y="685800"/>
                </a:lnTo>
                <a:lnTo>
                  <a:pt x="4379976" y="137160"/>
                </a:lnTo>
                <a:lnTo>
                  <a:pt x="4372977" y="93829"/>
                </a:lnTo>
                <a:lnTo>
                  <a:pt x="4353494" y="56180"/>
                </a:lnTo>
                <a:lnTo>
                  <a:pt x="4323795" y="26481"/>
                </a:lnTo>
                <a:lnTo>
                  <a:pt x="4286146" y="6998"/>
                </a:lnTo>
                <a:lnTo>
                  <a:pt x="4242816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8575" y="1866391"/>
            <a:ext cx="2522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Всероссийский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детский</a:t>
            </a:r>
            <a:endParaRPr sz="18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телефон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доверия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1247" y="3218688"/>
            <a:ext cx="4373880" cy="826135"/>
          </a:xfrm>
          <a:custGeom>
            <a:avLst/>
            <a:gdLst/>
            <a:ahLst/>
            <a:cxnLst/>
            <a:rect l="l" t="t" r="r" b="b"/>
            <a:pathLst>
              <a:path w="4373880" h="826135">
                <a:moveTo>
                  <a:pt x="4236211" y="0"/>
                </a:moveTo>
                <a:lnTo>
                  <a:pt x="137667" y="0"/>
                </a:lnTo>
                <a:lnTo>
                  <a:pt x="94138" y="7014"/>
                </a:lnTo>
                <a:lnTo>
                  <a:pt x="56345" y="26550"/>
                </a:lnTo>
                <a:lnTo>
                  <a:pt x="26550" y="56345"/>
                </a:lnTo>
                <a:lnTo>
                  <a:pt x="7014" y="94138"/>
                </a:lnTo>
                <a:lnTo>
                  <a:pt x="0" y="137668"/>
                </a:lnTo>
                <a:lnTo>
                  <a:pt x="0" y="688340"/>
                </a:lnTo>
                <a:lnTo>
                  <a:pt x="7014" y="731854"/>
                </a:lnTo>
                <a:lnTo>
                  <a:pt x="26550" y="769646"/>
                </a:lnTo>
                <a:lnTo>
                  <a:pt x="56345" y="799446"/>
                </a:lnTo>
                <a:lnTo>
                  <a:pt x="94138" y="818989"/>
                </a:lnTo>
                <a:lnTo>
                  <a:pt x="137667" y="826008"/>
                </a:lnTo>
                <a:lnTo>
                  <a:pt x="4236211" y="826008"/>
                </a:lnTo>
                <a:lnTo>
                  <a:pt x="4279741" y="818989"/>
                </a:lnTo>
                <a:lnTo>
                  <a:pt x="4317534" y="799446"/>
                </a:lnTo>
                <a:lnTo>
                  <a:pt x="4347329" y="769646"/>
                </a:lnTo>
                <a:lnTo>
                  <a:pt x="4366865" y="731854"/>
                </a:lnTo>
                <a:lnTo>
                  <a:pt x="4373880" y="688340"/>
                </a:lnTo>
                <a:lnTo>
                  <a:pt x="4373880" y="137668"/>
                </a:lnTo>
                <a:lnTo>
                  <a:pt x="4366865" y="94138"/>
                </a:lnTo>
                <a:lnTo>
                  <a:pt x="4347329" y="56345"/>
                </a:lnTo>
                <a:lnTo>
                  <a:pt x="4317534" y="26550"/>
                </a:lnTo>
                <a:lnTo>
                  <a:pt x="4279741" y="7014"/>
                </a:lnTo>
                <a:lnTo>
                  <a:pt x="4236211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20385" y="3203194"/>
            <a:ext cx="3419475" cy="154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328930" indent="-317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Горячая</a:t>
            </a:r>
            <a:r>
              <a:rPr sz="18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линия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кризисной психологической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Минпросвещения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3600" spc="-20" dirty="0">
                <a:solidFill>
                  <a:srgbClr val="1592DF"/>
                </a:solidFill>
                <a:latin typeface="Arial MT"/>
                <a:cs typeface="Arial MT"/>
              </a:rPr>
              <a:t>8-800-600-31-</a:t>
            </a:r>
            <a:r>
              <a:rPr sz="3600" spc="-25" dirty="0">
                <a:solidFill>
                  <a:srgbClr val="1592DF"/>
                </a:solidFill>
                <a:latin typeface="Arial MT"/>
                <a:cs typeface="Arial MT"/>
              </a:rPr>
              <a:t>14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Организационно-</a:t>
            </a:r>
            <a:r>
              <a:rPr spc="-10" dirty="0"/>
              <a:t>методическое</a:t>
            </a:r>
            <a:r>
              <a:rPr spc="85" dirty="0"/>
              <a:t> </a:t>
            </a:r>
            <a:r>
              <a:rPr spc="-10" dirty="0"/>
              <a:t>сопровождение</a:t>
            </a:r>
          </a:p>
        </p:txBody>
      </p:sp>
      <p:sp>
        <p:nvSpPr>
          <p:cNvPr id="3" name="object 3"/>
          <p:cNvSpPr/>
          <p:nvPr/>
        </p:nvSpPr>
        <p:spPr>
          <a:xfrm>
            <a:off x="292608" y="975359"/>
            <a:ext cx="8293734" cy="716280"/>
          </a:xfrm>
          <a:custGeom>
            <a:avLst/>
            <a:gdLst/>
            <a:ahLst/>
            <a:cxnLst/>
            <a:rect l="l" t="t" r="r" b="b"/>
            <a:pathLst>
              <a:path w="8293734" h="716280">
                <a:moveTo>
                  <a:pt x="8174228" y="0"/>
                </a:moveTo>
                <a:lnTo>
                  <a:pt x="119379" y="0"/>
                </a:lnTo>
                <a:lnTo>
                  <a:pt x="72909" y="9384"/>
                </a:lnTo>
                <a:lnTo>
                  <a:pt x="34963" y="34972"/>
                </a:lnTo>
                <a:lnTo>
                  <a:pt x="9380" y="72919"/>
                </a:lnTo>
                <a:lnTo>
                  <a:pt x="0" y="119379"/>
                </a:lnTo>
                <a:lnTo>
                  <a:pt x="0" y="596900"/>
                </a:lnTo>
                <a:lnTo>
                  <a:pt x="9380" y="643360"/>
                </a:lnTo>
                <a:lnTo>
                  <a:pt x="34963" y="681307"/>
                </a:lnTo>
                <a:lnTo>
                  <a:pt x="72909" y="706895"/>
                </a:lnTo>
                <a:lnTo>
                  <a:pt x="119379" y="716279"/>
                </a:lnTo>
                <a:lnTo>
                  <a:pt x="8174228" y="716279"/>
                </a:lnTo>
                <a:lnTo>
                  <a:pt x="8220688" y="706895"/>
                </a:lnTo>
                <a:lnTo>
                  <a:pt x="8258635" y="681307"/>
                </a:lnTo>
                <a:lnTo>
                  <a:pt x="8284223" y="643360"/>
                </a:lnTo>
                <a:lnTo>
                  <a:pt x="8293608" y="596900"/>
                </a:lnTo>
                <a:lnTo>
                  <a:pt x="8293608" y="119379"/>
                </a:lnTo>
                <a:lnTo>
                  <a:pt x="8284223" y="72919"/>
                </a:lnTo>
                <a:lnTo>
                  <a:pt x="8258635" y="34972"/>
                </a:lnTo>
                <a:lnTo>
                  <a:pt x="8220688" y="9384"/>
                </a:lnTo>
                <a:lnTo>
                  <a:pt x="8174228" y="0"/>
                </a:lnTo>
                <a:close/>
              </a:path>
            </a:pathLst>
          </a:custGeom>
          <a:solidFill>
            <a:srgbClr val="1592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5790" y="997711"/>
            <a:ext cx="553021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«Навигатор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профилактики</a:t>
            </a:r>
            <a:r>
              <a:rPr sz="1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виктимизации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детей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подростков»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(письмо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Минпросвещения</a:t>
            </a:r>
            <a:r>
              <a:rPr sz="1400" i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4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января</a:t>
            </a: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45" dirty="0">
                <a:solidFill>
                  <a:srgbClr val="FFFFFF"/>
                </a:solidFill>
                <a:latin typeface="Arial"/>
                <a:cs typeface="Arial"/>
              </a:rPr>
              <a:t>07-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377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608" y="2036063"/>
            <a:ext cx="8293734" cy="719455"/>
          </a:xfrm>
          <a:custGeom>
            <a:avLst/>
            <a:gdLst/>
            <a:ahLst/>
            <a:cxnLst/>
            <a:rect l="l" t="t" r="r" b="b"/>
            <a:pathLst>
              <a:path w="8293734" h="719455">
                <a:moveTo>
                  <a:pt x="8173720" y="0"/>
                </a:moveTo>
                <a:lnTo>
                  <a:pt x="119887" y="0"/>
                </a:lnTo>
                <a:lnTo>
                  <a:pt x="73219" y="9427"/>
                </a:lnTo>
                <a:lnTo>
                  <a:pt x="35112" y="35131"/>
                </a:lnTo>
                <a:lnTo>
                  <a:pt x="9420" y="73241"/>
                </a:lnTo>
                <a:lnTo>
                  <a:pt x="0" y="119887"/>
                </a:lnTo>
                <a:lnTo>
                  <a:pt x="0" y="599440"/>
                </a:lnTo>
                <a:lnTo>
                  <a:pt x="9420" y="646086"/>
                </a:lnTo>
                <a:lnTo>
                  <a:pt x="35112" y="684196"/>
                </a:lnTo>
                <a:lnTo>
                  <a:pt x="73219" y="709900"/>
                </a:lnTo>
                <a:lnTo>
                  <a:pt x="119887" y="719328"/>
                </a:lnTo>
                <a:lnTo>
                  <a:pt x="8173720" y="719328"/>
                </a:lnTo>
                <a:lnTo>
                  <a:pt x="8220366" y="709900"/>
                </a:lnTo>
                <a:lnTo>
                  <a:pt x="8258476" y="684196"/>
                </a:lnTo>
                <a:lnTo>
                  <a:pt x="8284180" y="646086"/>
                </a:lnTo>
                <a:lnTo>
                  <a:pt x="8293608" y="599440"/>
                </a:lnTo>
                <a:lnTo>
                  <a:pt x="8293608" y="119887"/>
                </a:lnTo>
                <a:lnTo>
                  <a:pt x="8284180" y="73241"/>
                </a:lnTo>
                <a:lnTo>
                  <a:pt x="8258476" y="35131"/>
                </a:lnTo>
                <a:lnTo>
                  <a:pt x="8220366" y="9427"/>
                </a:lnTo>
                <a:lnTo>
                  <a:pt x="8173720" y="0"/>
                </a:lnTo>
                <a:close/>
              </a:path>
            </a:pathLst>
          </a:custGeom>
          <a:solidFill>
            <a:srgbClr val="1592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6095" y="2061210"/>
            <a:ext cx="62274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«Навигатор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профилактики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социальных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рисков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детства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цифровой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среде»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(письмо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Минпросвещения</a:t>
            </a:r>
            <a:r>
              <a:rPr sz="140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4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октября</a:t>
            </a:r>
            <a:r>
              <a:rPr sz="1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r>
              <a:rPr sz="14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07-5692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2608" y="3075431"/>
            <a:ext cx="8293734" cy="741045"/>
            <a:chOff x="292608" y="3075431"/>
            <a:chExt cx="8293734" cy="741045"/>
          </a:xfrm>
        </p:grpSpPr>
        <p:sp>
          <p:nvSpPr>
            <p:cNvPr id="8" name="object 8"/>
            <p:cNvSpPr/>
            <p:nvPr/>
          </p:nvSpPr>
          <p:spPr>
            <a:xfrm>
              <a:off x="292608" y="3099815"/>
              <a:ext cx="8293734" cy="716280"/>
            </a:xfrm>
            <a:custGeom>
              <a:avLst/>
              <a:gdLst/>
              <a:ahLst/>
              <a:cxnLst/>
              <a:rect l="l" t="t" r="r" b="b"/>
              <a:pathLst>
                <a:path w="8293734" h="716279">
                  <a:moveTo>
                    <a:pt x="8174228" y="0"/>
                  </a:moveTo>
                  <a:lnTo>
                    <a:pt x="119379" y="0"/>
                  </a:lnTo>
                  <a:lnTo>
                    <a:pt x="72909" y="9384"/>
                  </a:lnTo>
                  <a:lnTo>
                    <a:pt x="34963" y="34972"/>
                  </a:lnTo>
                  <a:lnTo>
                    <a:pt x="9380" y="72919"/>
                  </a:lnTo>
                  <a:lnTo>
                    <a:pt x="0" y="119380"/>
                  </a:lnTo>
                  <a:lnTo>
                    <a:pt x="0" y="596899"/>
                  </a:lnTo>
                  <a:lnTo>
                    <a:pt x="9380" y="643360"/>
                  </a:lnTo>
                  <a:lnTo>
                    <a:pt x="34963" y="681307"/>
                  </a:lnTo>
                  <a:lnTo>
                    <a:pt x="72909" y="706895"/>
                  </a:lnTo>
                  <a:lnTo>
                    <a:pt x="119379" y="716279"/>
                  </a:lnTo>
                  <a:lnTo>
                    <a:pt x="8174228" y="716279"/>
                  </a:lnTo>
                  <a:lnTo>
                    <a:pt x="8220688" y="706895"/>
                  </a:lnTo>
                  <a:lnTo>
                    <a:pt x="8258635" y="681307"/>
                  </a:lnTo>
                  <a:lnTo>
                    <a:pt x="8284223" y="643360"/>
                  </a:lnTo>
                  <a:lnTo>
                    <a:pt x="8293608" y="596899"/>
                  </a:lnTo>
                  <a:lnTo>
                    <a:pt x="8293608" y="119380"/>
                  </a:lnTo>
                  <a:lnTo>
                    <a:pt x="8284223" y="72919"/>
                  </a:lnTo>
                  <a:lnTo>
                    <a:pt x="8258635" y="34972"/>
                  </a:lnTo>
                  <a:lnTo>
                    <a:pt x="8220688" y="9384"/>
                  </a:lnTo>
                  <a:lnTo>
                    <a:pt x="8174228" y="0"/>
                  </a:lnTo>
                  <a:close/>
                </a:path>
              </a:pathLst>
            </a:custGeom>
            <a:solidFill>
              <a:srgbClr val="1592D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3075431"/>
              <a:ext cx="336041" cy="40919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292608" y="4163567"/>
            <a:ext cx="8293734" cy="716280"/>
          </a:xfrm>
          <a:custGeom>
            <a:avLst/>
            <a:gdLst/>
            <a:ahLst/>
            <a:cxnLst/>
            <a:rect l="l" t="t" r="r" b="b"/>
            <a:pathLst>
              <a:path w="8293734" h="716279">
                <a:moveTo>
                  <a:pt x="8174228" y="0"/>
                </a:moveTo>
                <a:lnTo>
                  <a:pt x="119379" y="0"/>
                </a:lnTo>
                <a:lnTo>
                  <a:pt x="72909" y="9380"/>
                </a:lnTo>
                <a:lnTo>
                  <a:pt x="34963" y="34963"/>
                </a:lnTo>
                <a:lnTo>
                  <a:pt x="9380" y="72909"/>
                </a:lnTo>
                <a:lnTo>
                  <a:pt x="0" y="119379"/>
                </a:lnTo>
                <a:lnTo>
                  <a:pt x="0" y="596899"/>
                </a:lnTo>
                <a:lnTo>
                  <a:pt x="9380" y="643365"/>
                </a:lnTo>
                <a:lnTo>
                  <a:pt x="34963" y="681312"/>
                </a:lnTo>
                <a:lnTo>
                  <a:pt x="72909" y="706897"/>
                </a:lnTo>
                <a:lnTo>
                  <a:pt x="119379" y="716279"/>
                </a:lnTo>
                <a:lnTo>
                  <a:pt x="8174228" y="716279"/>
                </a:lnTo>
                <a:lnTo>
                  <a:pt x="8220688" y="706897"/>
                </a:lnTo>
                <a:lnTo>
                  <a:pt x="8258635" y="681312"/>
                </a:lnTo>
                <a:lnTo>
                  <a:pt x="8284223" y="643365"/>
                </a:lnTo>
                <a:lnTo>
                  <a:pt x="8293608" y="596899"/>
                </a:lnTo>
                <a:lnTo>
                  <a:pt x="8293608" y="119379"/>
                </a:lnTo>
                <a:lnTo>
                  <a:pt x="8284223" y="72909"/>
                </a:lnTo>
                <a:lnTo>
                  <a:pt x="8258635" y="34963"/>
                </a:lnTo>
                <a:lnTo>
                  <a:pt x="8220688" y="9380"/>
                </a:lnTo>
                <a:lnTo>
                  <a:pt x="8174228" y="0"/>
                </a:lnTo>
                <a:close/>
              </a:path>
            </a:pathLst>
          </a:custGeom>
          <a:solidFill>
            <a:srgbClr val="1592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5790" y="3121532"/>
            <a:ext cx="7907020" cy="17316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Алгоритмы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педагога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психолога</a:t>
            </a:r>
            <a:r>
              <a:rPr sz="14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(психолога</a:t>
            </a:r>
            <a:r>
              <a:rPr sz="14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сфере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образования)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оказанию психологической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помощи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участникам</a:t>
            </a: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отношений»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(письмо</a:t>
            </a:r>
            <a:r>
              <a:rPr sz="1400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Минпросвещения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4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апреля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2025 г.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r>
              <a:rPr sz="14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07-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1613)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400">
              <a:latin typeface="Arial"/>
              <a:cs typeface="Arial"/>
            </a:endParaRPr>
          </a:p>
          <a:p>
            <a:pPr marL="12700" marR="9398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Методические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вопросам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проведению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летней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оздоровительной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кампании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2026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(письмо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Минпросвещения</a:t>
            </a:r>
            <a:r>
              <a:rPr sz="1400" i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России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4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апреля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r>
              <a:rPr sz="14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r>
              <a:rPr sz="14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АБ-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1445/06)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/>
          <p:cNvSpPr/>
          <p:nvPr/>
        </p:nvSpPr>
        <p:spPr>
          <a:xfrm>
            <a:off x="228600" y="1127125"/>
            <a:ext cx="7239000" cy="609600"/>
          </a:xfrm>
          <a:custGeom>
            <a:avLst/>
            <a:gdLst/>
            <a:ahLst/>
            <a:cxnLst/>
            <a:rect l="l" t="t" r="r" b="b"/>
            <a:pathLst>
              <a:path w="4380230" h="822960">
                <a:moveTo>
                  <a:pt x="4242816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4242816" y="822960"/>
                </a:lnTo>
                <a:lnTo>
                  <a:pt x="4286146" y="815961"/>
                </a:lnTo>
                <a:lnTo>
                  <a:pt x="4323795" y="796478"/>
                </a:lnTo>
                <a:lnTo>
                  <a:pt x="4353494" y="766779"/>
                </a:lnTo>
                <a:lnTo>
                  <a:pt x="4372977" y="729130"/>
                </a:lnTo>
                <a:lnTo>
                  <a:pt x="4379976" y="685800"/>
                </a:lnTo>
                <a:lnTo>
                  <a:pt x="4379976" y="137160"/>
                </a:lnTo>
                <a:lnTo>
                  <a:pt x="4372977" y="93829"/>
                </a:lnTo>
                <a:lnTo>
                  <a:pt x="4353494" y="56180"/>
                </a:lnTo>
                <a:lnTo>
                  <a:pt x="4323795" y="26481"/>
                </a:lnTo>
                <a:lnTo>
                  <a:pt x="4286146" y="6998"/>
                </a:lnTo>
                <a:lnTo>
                  <a:pt x="4242816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pPr marL="177800" indent="-4763">
              <a:lnSpc>
                <a:spcPct val="100000"/>
              </a:lnSpc>
              <a:spcBef>
                <a:spcPts val="1495"/>
              </a:spcBef>
            </a:pPr>
            <a:r>
              <a:rPr lang="ru-RU" spc="-35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Региональный лекторий «Лето </a:t>
            </a:r>
            <a:r>
              <a:rPr lang="ru-RU" spc="-35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lang="ru-RU" spc="-35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» - май 2026 г.</a:t>
            </a:r>
            <a:endParaRPr lang="ru-RU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96243"/>
          </a:xfrm>
          <a:prstGeom prst="rect">
            <a:avLst/>
          </a:prstGeom>
        </p:spPr>
        <p:txBody>
          <a:bodyPr vert="horz" wrap="square" lIns="0" tIns="19058" rIns="0" bIns="0" rtlCol="0">
            <a:spAutoFit/>
          </a:bodyPr>
          <a:lstStyle/>
          <a:p>
            <a:pPr marL="28586">
              <a:spcBef>
                <a:spcPts val="150"/>
              </a:spcBef>
            </a:pPr>
            <a:fld id="{81D60167-4931-47E6-BA6A-407CBD079E47}" type="slidenum">
              <a:rPr spc="30" dirty="0"/>
              <a:pPr marL="28586">
                <a:spcBef>
                  <a:spcPts val="150"/>
                </a:spcBef>
              </a:pPr>
              <a:t>13</a:t>
            </a:fld>
            <a:endParaRPr spc="3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8892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</a:rPr>
              <a:t>БЕЗопасное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лето 2026 каждому </a:t>
            </a:r>
            <a:r>
              <a:rPr lang="ru-RU" sz="2400" b="1" dirty="0" smtClean="0">
                <a:solidFill>
                  <a:schemeClr val="bg1"/>
                </a:solidFill>
              </a:rPr>
              <a:t>ребенку»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 flipV="1">
            <a:off x="228600" y="3260725"/>
            <a:ext cx="381000" cy="3048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5"/>
          <p:cNvSpPr/>
          <p:nvPr/>
        </p:nvSpPr>
        <p:spPr>
          <a:xfrm>
            <a:off x="228600" y="1812925"/>
            <a:ext cx="7239000" cy="533400"/>
          </a:xfrm>
          <a:custGeom>
            <a:avLst/>
            <a:gdLst/>
            <a:ahLst/>
            <a:cxnLst/>
            <a:rect l="l" t="t" r="r" b="b"/>
            <a:pathLst>
              <a:path w="4380230" h="822960">
                <a:moveTo>
                  <a:pt x="4242816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4242816" y="822960"/>
                </a:lnTo>
                <a:lnTo>
                  <a:pt x="4286146" y="815961"/>
                </a:lnTo>
                <a:lnTo>
                  <a:pt x="4323795" y="796478"/>
                </a:lnTo>
                <a:lnTo>
                  <a:pt x="4353494" y="766779"/>
                </a:lnTo>
                <a:lnTo>
                  <a:pt x="4372977" y="729130"/>
                </a:lnTo>
                <a:lnTo>
                  <a:pt x="4379976" y="685800"/>
                </a:lnTo>
                <a:lnTo>
                  <a:pt x="4379976" y="137160"/>
                </a:lnTo>
                <a:lnTo>
                  <a:pt x="4372977" y="93829"/>
                </a:lnTo>
                <a:lnTo>
                  <a:pt x="4353494" y="56180"/>
                </a:lnTo>
                <a:lnTo>
                  <a:pt x="4323795" y="26481"/>
                </a:lnTo>
                <a:lnTo>
                  <a:pt x="4286146" y="6998"/>
                </a:lnTo>
                <a:lnTo>
                  <a:pt x="4242816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pPr marL="179388">
              <a:lnSpc>
                <a:spcPct val="100000"/>
              </a:lnSpc>
              <a:spcBef>
                <a:spcPts val="1495"/>
              </a:spcBef>
            </a:pPr>
            <a:r>
              <a:rPr lang="ru-RU" spc="-35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Родительские собрания – июнь 2026 г.</a:t>
            </a:r>
            <a:endParaRPr lang="ru-RU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228600" y="2498725"/>
            <a:ext cx="7239000" cy="762000"/>
          </a:xfrm>
          <a:custGeom>
            <a:avLst/>
            <a:gdLst/>
            <a:ahLst/>
            <a:cxnLst/>
            <a:rect l="l" t="t" r="r" b="b"/>
            <a:pathLst>
              <a:path w="4380230" h="822960">
                <a:moveTo>
                  <a:pt x="4242816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4242816" y="822960"/>
                </a:lnTo>
                <a:lnTo>
                  <a:pt x="4286146" y="815961"/>
                </a:lnTo>
                <a:lnTo>
                  <a:pt x="4323795" y="796478"/>
                </a:lnTo>
                <a:lnTo>
                  <a:pt x="4353494" y="766779"/>
                </a:lnTo>
                <a:lnTo>
                  <a:pt x="4372977" y="729130"/>
                </a:lnTo>
                <a:lnTo>
                  <a:pt x="4379976" y="685800"/>
                </a:lnTo>
                <a:lnTo>
                  <a:pt x="4379976" y="137160"/>
                </a:lnTo>
                <a:lnTo>
                  <a:pt x="4372977" y="93829"/>
                </a:lnTo>
                <a:lnTo>
                  <a:pt x="4353494" y="56180"/>
                </a:lnTo>
                <a:lnTo>
                  <a:pt x="4323795" y="26481"/>
                </a:lnTo>
                <a:lnTo>
                  <a:pt x="4286146" y="6998"/>
                </a:lnTo>
                <a:lnTo>
                  <a:pt x="4242816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pPr marL="179388">
              <a:lnSpc>
                <a:spcPct val="100000"/>
              </a:lnSpc>
              <a:spcBef>
                <a:spcPts val="1495"/>
              </a:spcBef>
            </a:pPr>
            <a:r>
              <a:rPr lang="ru-RU" spc="-35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Информационно-просветительская кампания (баннеры, листовки, информационное сопровождение, СМИ, </a:t>
            </a:r>
            <a:r>
              <a:rPr lang="ru-RU" spc="-35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радиоэфиры</a:t>
            </a:r>
            <a:r>
              <a:rPr lang="ru-RU" spc="-35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)</a:t>
            </a:r>
            <a:endParaRPr lang="ru-RU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5"/>
          <p:cNvSpPr/>
          <p:nvPr/>
        </p:nvSpPr>
        <p:spPr>
          <a:xfrm>
            <a:off x="228600" y="3413125"/>
            <a:ext cx="7239000" cy="990600"/>
          </a:xfrm>
          <a:custGeom>
            <a:avLst/>
            <a:gdLst/>
            <a:ahLst/>
            <a:cxnLst/>
            <a:rect l="l" t="t" r="r" b="b"/>
            <a:pathLst>
              <a:path w="4380230" h="822960">
                <a:moveTo>
                  <a:pt x="4242816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4242816" y="822960"/>
                </a:lnTo>
                <a:lnTo>
                  <a:pt x="4286146" y="815961"/>
                </a:lnTo>
                <a:lnTo>
                  <a:pt x="4323795" y="796478"/>
                </a:lnTo>
                <a:lnTo>
                  <a:pt x="4353494" y="766779"/>
                </a:lnTo>
                <a:lnTo>
                  <a:pt x="4372977" y="729130"/>
                </a:lnTo>
                <a:lnTo>
                  <a:pt x="4379976" y="685800"/>
                </a:lnTo>
                <a:lnTo>
                  <a:pt x="4379976" y="137160"/>
                </a:lnTo>
                <a:lnTo>
                  <a:pt x="4372977" y="93829"/>
                </a:lnTo>
                <a:lnTo>
                  <a:pt x="4353494" y="56180"/>
                </a:lnTo>
                <a:lnTo>
                  <a:pt x="4323795" y="26481"/>
                </a:lnTo>
                <a:lnTo>
                  <a:pt x="4286146" y="6998"/>
                </a:lnTo>
                <a:lnTo>
                  <a:pt x="4242816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pPr marL="177800">
              <a:lnSpc>
                <a:spcPct val="100000"/>
              </a:lnSpc>
              <a:spcBef>
                <a:spcPts val="1495"/>
              </a:spcBef>
            </a:pPr>
            <a:r>
              <a:rPr lang="ru-RU" spc="-35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Профилактическая </a:t>
            </a:r>
            <a:r>
              <a:rPr lang="ru-RU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работа с несовершеннолетними в лагерях дневного пребывания образовательных организаций Волгоградской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151"/>
            <a:ext cx="7650479" cy="7376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097" y="155828"/>
            <a:ext cx="4173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Координационный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штаб: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статистика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0" y="3931920"/>
            <a:ext cx="1310640" cy="822960"/>
          </a:xfrm>
          <a:custGeom>
            <a:avLst/>
            <a:gdLst/>
            <a:ahLst/>
            <a:cxnLst/>
            <a:rect l="l" t="t" r="r" b="b"/>
            <a:pathLst>
              <a:path w="1310640" h="822960">
                <a:moveTo>
                  <a:pt x="1173479" y="0"/>
                </a:moveTo>
                <a:lnTo>
                  <a:pt x="137159" y="0"/>
                </a:ln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59"/>
                </a:lnTo>
                <a:lnTo>
                  <a:pt x="0" y="685799"/>
                </a:lnTo>
                <a:lnTo>
                  <a:pt x="6998" y="729154"/>
                </a:lnTo>
                <a:lnTo>
                  <a:pt x="26481" y="766806"/>
                </a:lnTo>
                <a:lnTo>
                  <a:pt x="56180" y="796497"/>
                </a:lnTo>
                <a:lnTo>
                  <a:pt x="93829" y="815967"/>
                </a:lnTo>
                <a:lnTo>
                  <a:pt x="137159" y="822959"/>
                </a:lnTo>
                <a:lnTo>
                  <a:pt x="1173479" y="822959"/>
                </a:lnTo>
                <a:lnTo>
                  <a:pt x="1216810" y="815967"/>
                </a:lnTo>
                <a:lnTo>
                  <a:pt x="1254459" y="796497"/>
                </a:lnTo>
                <a:lnTo>
                  <a:pt x="1284158" y="766806"/>
                </a:lnTo>
                <a:lnTo>
                  <a:pt x="1303641" y="729154"/>
                </a:lnTo>
                <a:lnTo>
                  <a:pt x="1310640" y="685799"/>
                </a:lnTo>
                <a:lnTo>
                  <a:pt x="1310640" y="137159"/>
                </a:lnTo>
                <a:lnTo>
                  <a:pt x="1303641" y="93805"/>
                </a:lnTo>
                <a:lnTo>
                  <a:pt x="1284158" y="56153"/>
                </a:lnTo>
                <a:lnTo>
                  <a:pt x="1254459" y="26462"/>
                </a:lnTo>
                <a:lnTo>
                  <a:pt x="1216810" y="6992"/>
                </a:lnTo>
                <a:lnTo>
                  <a:pt x="1173479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36738" y="3377565"/>
            <a:ext cx="681355" cy="118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1592DF"/>
                </a:solidFill>
                <a:latin typeface="Arial MT"/>
                <a:cs typeface="Arial MT"/>
              </a:rPr>
              <a:t>40</a:t>
            </a:r>
            <a:endParaRPr sz="3600">
              <a:latin typeface="Arial MT"/>
              <a:cs typeface="Arial MT"/>
            </a:endParaRPr>
          </a:p>
          <a:p>
            <a:pPr marL="12700" marR="5080" indent="88265">
              <a:lnSpc>
                <a:spcPct val="100000"/>
              </a:lnSpc>
              <a:spcBef>
                <a:spcPts val="148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детей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погибло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72455" y="3947159"/>
            <a:ext cx="1310640" cy="822960"/>
          </a:xfrm>
          <a:custGeom>
            <a:avLst/>
            <a:gdLst/>
            <a:ahLst/>
            <a:cxnLst/>
            <a:rect l="l" t="t" r="r" b="b"/>
            <a:pathLst>
              <a:path w="1310639" h="822960">
                <a:moveTo>
                  <a:pt x="1173480" y="0"/>
                </a:moveTo>
                <a:lnTo>
                  <a:pt x="137160" y="0"/>
                </a:ln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59"/>
                </a:lnTo>
                <a:lnTo>
                  <a:pt x="0" y="685799"/>
                </a:lnTo>
                <a:lnTo>
                  <a:pt x="6998" y="729154"/>
                </a:lnTo>
                <a:lnTo>
                  <a:pt x="26481" y="766806"/>
                </a:lnTo>
                <a:lnTo>
                  <a:pt x="56180" y="796497"/>
                </a:lnTo>
                <a:lnTo>
                  <a:pt x="93829" y="815967"/>
                </a:lnTo>
                <a:lnTo>
                  <a:pt x="137160" y="822960"/>
                </a:lnTo>
                <a:lnTo>
                  <a:pt x="1173480" y="822960"/>
                </a:lnTo>
                <a:lnTo>
                  <a:pt x="1216810" y="815967"/>
                </a:lnTo>
                <a:lnTo>
                  <a:pt x="1254459" y="796497"/>
                </a:lnTo>
                <a:lnTo>
                  <a:pt x="1284158" y="766806"/>
                </a:lnTo>
                <a:lnTo>
                  <a:pt x="1303641" y="729154"/>
                </a:lnTo>
                <a:lnTo>
                  <a:pt x="1310640" y="685799"/>
                </a:lnTo>
                <a:lnTo>
                  <a:pt x="1310640" y="137159"/>
                </a:lnTo>
                <a:lnTo>
                  <a:pt x="1303641" y="93805"/>
                </a:lnTo>
                <a:lnTo>
                  <a:pt x="1284158" y="56153"/>
                </a:lnTo>
                <a:lnTo>
                  <a:pt x="1254459" y="26462"/>
                </a:lnTo>
                <a:lnTo>
                  <a:pt x="1216810" y="6992"/>
                </a:lnTo>
                <a:lnTo>
                  <a:pt x="1173480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7175" y="3343732"/>
            <a:ext cx="986155" cy="123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1592DF"/>
                </a:solidFill>
                <a:latin typeface="Arial MT"/>
                <a:cs typeface="Arial MT"/>
              </a:rPr>
              <a:t>79</a:t>
            </a:r>
            <a:endParaRPr sz="3600">
              <a:latin typeface="Arial MT"/>
              <a:cs typeface="Arial MT"/>
            </a:endParaRPr>
          </a:p>
          <a:p>
            <a:pPr marL="12700" marR="5080" indent="240665">
              <a:lnSpc>
                <a:spcPct val="100000"/>
              </a:lnSpc>
              <a:spcBef>
                <a:spcPts val="187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детей пострадало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7960" y="3931920"/>
            <a:ext cx="1308100" cy="822960"/>
          </a:xfrm>
          <a:custGeom>
            <a:avLst/>
            <a:gdLst/>
            <a:ahLst/>
            <a:cxnLst/>
            <a:rect l="l" t="t" r="r" b="b"/>
            <a:pathLst>
              <a:path w="1308100" h="822960">
                <a:moveTo>
                  <a:pt x="1170431" y="0"/>
                </a:moveTo>
                <a:lnTo>
                  <a:pt x="137159" y="0"/>
                </a:lnTo>
                <a:lnTo>
                  <a:pt x="93829" y="6992"/>
                </a:lnTo>
                <a:lnTo>
                  <a:pt x="56180" y="26462"/>
                </a:lnTo>
                <a:lnTo>
                  <a:pt x="26481" y="56153"/>
                </a:lnTo>
                <a:lnTo>
                  <a:pt x="6998" y="93805"/>
                </a:lnTo>
                <a:lnTo>
                  <a:pt x="0" y="137159"/>
                </a:lnTo>
                <a:lnTo>
                  <a:pt x="0" y="685799"/>
                </a:lnTo>
                <a:lnTo>
                  <a:pt x="6998" y="729154"/>
                </a:lnTo>
                <a:lnTo>
                  <a:pt x="26481" y="766806"/>
                </a:lnTo>
                <a:lnTo>
                  <a:pt x="56180" y="796497"/>
                </a:lnTo>
                <a:lnTo>
                  <a:pt x="93829" y="815967"/>
                </a:lnTo>
                <a:lnTo>
                  <a:pt x="137159" y="822959"/>
                </a:lnTo>
                <a:lnTo>
                  <a:pt x="1170431" y="822959"/>
                </a:lnTo>
                <a:lnTo>
                  <a:pt x="1213762" y="815967"/>
                </a:lnTo>
                <a:lnTo>
                  <a:pt x="1251411" y="796497"/>
                </a:lnTo>
                <a:lnTo>
                  <a:pt x="1281110" y="766806"/>
                </a:lnTo>
                <a:lnTo>
                  <a:pt x="1300593" y="729154"/>
                </a:lnTo>
                <a:lnTo>
                  <a:pt x="1307591" y="685799"/>
                </a:lnTo>
                <a:lnTo>
                  <a:pt x="1307591" y="137159"/>
                </a:lnTo>
                <a:lnTo>
                  <a:pt x="1300593" y="93805"/>
                </a:lnTo>
                <a:lnTo>
                  <a:pt x="1281110" y="56153"/>
                </a:lnTo>
                <a:lnTo>
                  <a:pt x="1251411" y="26462"/>
                </a:lnTo>
                <a:lnTo>
                  <a:pt x="1213762" y="6992"/>
                </a:lnTo>
                <a:lnTo>
                  <a:pt x="1170431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42285" y="3312109"/>
            <a:ext cx="682625" cy="114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1592DF"/>
                </a:solidFill>
                <a:latin typeface="Arial MT"/>
                <a:cs typeface="Arial MT"/>
              </a:rPr>
              <a:t>88</a:t>
            </a:r>
            <a:endParaRPr sz="3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4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случаев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0415" y="3947159"/>
            <a:ext cx="1310640" cy="822960"/>
          </a:xfrm>
          <a:custGeom>
            <a:avLst/>
            <a:gdLst/>
            <a:ahLst/>
            <a:cxnLst/>
            <a:rect l="l" t="t" r="r" b="b"/>
            <a:pathLst>
              <a:path w="1310640" h="822960">
                <a:moveTo>
                  <a:pt x="1173480" y="0"/>
                </a:moveTo>
                <a:lnTo>
                  <a:pt x="137160" y="0"/>
                </a:lnTo>
                <a:lnTo>
                  <a:pt x="93805" y="6992"/>
                </a:lnTo>
                <a:lnTo>
                  <a:pt x="56153" y="26462"/>
                </a:lnTo>
                <a:lnTo>
                  <a:pt x="26462" y="56153"/>
                </a:lnTo>
                <a:lnTo>
                  <a:pt x="6992" y="93805"/>
                </a:lnTo>
                <a:lnTo>
                  <a:pt x="0" y="137159"/>
                </a:lnTo>
                <a:lnTo>
                  <a:pt x="0" y="685799"/>
                </a:lnTo>
                <a:lnTo>
                  <a:pt x="6992" y="729154"/>
                </a:lnTo>
                <a:lnTo>
                  <a:pt x="26462" y="766806"/>
                </a:lnTo>
                <a:lnTo>
                  <a:pt x="56153" y="796497"/>
                </a:lnTo>
                <a:lnTo>
                  <a:pt x="93805" y="815967"/>
                </a:lnTo>
                <a:lnTo>
                  <a:pt x="137160" y="822960"/>
                </a:lnTo>
                <a:lnTo>
                  <a:pt x="1173480" y="822960"/>
                </a:lnTo>
                <a:lnTo>
                  <a:pt x="1216810" y="815967"/>
                </a:lnTo>
                <a:lnTo>
                  <a:pt x="1254459" y="796497"/>
                </a:lnTo>
                <a:lnTo>
                  <a:pt x="1284158" y="766806"/>
                </a:lnTo>
                <a:lnTo>
                  <a:pt x="1303641" y="729154"/>
                </a:lnTo>
                <a:lnTo>
                  <a:pt x="1310640" y="685799"/>
                </a:lnTo>
                <a:lnTo>
                  <a:pt x="1310640" y="137159"/>
                </a:lnTo>
                <a:lnTo>
                  <a:pt x="1303641" y="93805"/>
                </a:lnTo>
                <a:lnTo>
                  <a:pt x="1284158" y="56153"/>
                </a:lnTo>
                <a:lnTo>
                  <a:pt x="1254459" y="26462"/>
                </a:lnTo>
                <a:lnTo>
                  <a:pt x="1216810" y="6992"/>
                </a:lnTo>
                <a:lnTo>
                  <a:pt x="1173480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072" y="3345256"/>
            <a:ext cx="974725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1592DF"/>
                </a:solidFill>
                <a:latin typeface="Arial MT"/>
                <a:cs typeface="Arial MT"/>
              </a:rPr>
              <a:t>33</a:t>
            </a:r>
            <a:endParaRPr sz="3600">
              <a:latin typeface="Arial MT"/>
              <a:cs typeface="Arial MT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02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субъекта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094231"/>
            <a:ext cx="3751579" cy="598170"/>
            <a:chOff x="0" y="1094231"/>
            <a:chExt cx="3751579" cy="59817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29274"/>
              <a:ext cx="3751350" cy="4427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472" y="1094231"/>
              <a:ext cx="2265426" cy="5981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1142999"/>
              <a:ext cx="3716020" cy="368935"/>
            </a:xfrm>
            <a:custGeom>
              <a:avLst/>
              <a:gdLst/>
              <a:ahLst/>
              <a:cxnLst/>
              <a:rect l="l" t="t" r="r" b="b"/>
              <a:pathLst>
                <a:path w="3716020" h="368934">
                  <a:moveTo>
                    <a:pt x="371551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715512" y="368808"/>
                  </a:lnTo>
                  <a:lnTo>
                    <a:pt x="3715512" y="0"/>
                  </a:lnTo>
                  <a:close/>
                </a:path>
              </a:pathLst>
            </a:custGeom>
            <a:solidFill>
              <a:srgbClr val="159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144" y="1112507"/>
              <a:ext cx="497573" cy="5128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0119" y="1112507"/>
              <a:ext cx="384822" cy="51283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0327" y="1112507"/>
              <a:ext cx="1850898" cy="51283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0" y="1142999"/>
            <a:ext cx="3716020" cy="368935"/>
          </a:xfrm>
          <a:prstGeom prst="rect">
            <a:avLst/>
          </a:prstGeom>
          <a:ln w="12192">
            <a:solidFill>
              <a:srgbClr val="1592DF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757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- 11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мая 2026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93773" y="1782013"/>
            <a:ext cx="622236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с</a:t>
            </a:r>
            <a:r>
              <a:rPr sz="2000" spc="-5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1</a:t>
            </a:r>
            <a:r>
              <a:rPr sz="2000" spc="-7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мая</a:t>
            </a:r>
            <a:r>
              <a:rPr sz="2000" spc="-4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по</a:t>
            </a:r>
            <a:r>
              <a:rPr sz="2000" spc="-6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11</a:t>
            </a:r>
            <a:r>
              <a:rPr sz="2000" spc="-4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мая</a:t>
            </a:r>
            <a:r>
              <a:rPr sz="2000" spc="-4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2026</a:t>
            </a:r>
            <a:r>
              <a:rPr sz="2000" spc="-4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года</a:t>
            </a:r>
            <a:r>
              <a:rPr sz="2000" spc="-2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592DF"/>
                </a:solidFill>
                <a:latin typeface="Microsoft Sans Serif"/>
                <a:cs typeface="Microsoft Sans Serif"/>
              </a:rPr>
              <a:t>осуществлялась</a:t>
            </a:r>
            <a:r>
              <a:rPr sz="2000" spc="3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592DF"/>
                </a:solidFill>
                <a:latin typeface="Microsoft Sans Serif"/>
                <a:cs typeface="Microsoft Sans Serif"/>
              </a:rPr>
              <a:t>работа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1592DF"/>
                </a:solidFill>
                <a:latin typeface="Arial"/>
                <a:cs typeface="Arial"/>
              </a:rPr>
              <a:t>Координационного</a:t>
            </a:r>
            <a:r>
              <a:rPr sz="2000" b="1" spc="-25" dirty="0">
                <a:solidFill>
                  <a:srgbClr val="1592D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592DF"/>
                </a:solidFill>
                <a:latin typeface="Arial"/>
                <a:cs typeface="Arial"/>
              </a:rPr>
              <a:t>штаба</a:t>
            </a:r>
            <a:r>
              <a:rPr sz="2000" b="1" spc="-30" dirty="0">
                <a:solidFill>
                  <a:srgbClr val="1592D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по</a:t>
            </a:r>
            <a:r>
              <a:rPr sz="2000" spc="-3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592DF"/>
                </a:solidFill>
                <a:latin typeface="Microsoft Sans Serif"/>
                <a:cs typeface="Microsoft Sans Serif"/>
              </a:rPr>
              <a:t>организации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1592DF"/>
                </a:solidFill>
                <a:latin typeface="Microsoft Sans Serif"/>
                <a:cs typeface="Microsoft Sans Serif"/>
              </a:rPr>
              <a:t>мониторинга</a:t>
            </a:r>
            <a:r>
              <a:rPr sz="2000" spc="-4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деятельности</a:t>
            </a:r>
            <a:r>
              <a:rPr sz="2000" spc="-2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по</a:t>
            </a:r>
            <a:r>
              <a:rPr sz="2000" spc="-6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592DF"/>
                </a:solidFill>
                <a:latin typeface="Microsoft Sans Serif"/>
                <a:cs typeface="Microsoft Sans Serif"/>
              </a:rPr>
              <a:t>профилактике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происшествий</a:t>
            </a:r>
            <a:r>
              <a:rPr sz="2000" spc="-7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с</a:t>
            </a:r>
            <a:r>
              <a:rPr sz="2000" spc="-10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592DF"/>
                </a:solidFill>
                <a:latin typeface="Microsoft Sans Serif"/>
                <a:cs typeface="Microsoft Sans Serif"/>
              </a:rPr>
              <a:t>участием</a:t>
            </a:r>
            <a:r>
              <a:rPr sz="2000" spc="-1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592DF"/>
                </a:solidFill>
                <a:latin typeface="Microsoft Sans Serif"/>
                <a:cs typeface="Microsoft Sans Serif"/>
              </a:rPr>
              <a:t>несовершеннолетних</a:t>
            </a:r>
            <a:r>
              <a:rPr sz="2000" spc="-50" dirty="0">
                <a:solidFill>
                  <a:srgbClr val="1592DF"/>
                </a:solidFill>
                <a:latin typeface="Microsoft Sans Serif"/>
                <a:cs typeface="Microsoft Sans Serif"/>
              </a:rPr>
              <a:t> в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1592DF"/>
                </a:solidFill>
                <a:latin typeface="Microsoft Sans Serif"/>
                <a:cs typeface="Microsoft Sans Serif"/>
              </a:rPr>
              <a:t>субъектах</a:t>
            </a:r>
            <a:r>
              <a:rPr sz="2000" spc="-60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592D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-85" dirty="0">
                <a:solidFill>
                  <a:srgbClr val="1592D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592DF"/>
                </a:solidFill>
                <a:latin typeface="Microsoft Sans Serif"/>
                <a:cs typeface="Microsoft Sans Serif"/>
              </a:rPr>
              <a:t>Федерации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" y="73151"/>
            <a:ext cx="7650480" cy="5242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097" y="155828"/>
            <a:ext cx="5062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Координационный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штаб: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категории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случаев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0024" y="652525"/>
          <a:ext cx="8486776" cy="435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9769"/>
                <a:gridCol w="4287007"/>
              </a:tblGrid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Суицид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15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Нарушение</a:t>
                      </a:r>
                      <a:r>
                        <a:rPr sz="1200" b="1" spc="-2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правил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дорожного</a:t>
                      </a: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движения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Суицидальная</a:t>
                      </a:r>
                      <a:r>
                        <a:rPr sz="1200" b="1" spc="-3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попытка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3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Дорожно</a:t>
                      </a:r>
                      <a:r>
                        <a:rPr sz="1200" b="1" spc="-30" dirty="0">
                          <a:solidFill>
                            <a:srgbClr val="006FC0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транспортные</a:t>
                      </a:r>
                      <a:r>
                        <a:rPr sz="1200" b="1" spc="5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происшествия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Самовольные</a:t>
                      </a:r>
                      <a:r>
                        <a:rPr sz="1200" b="1" spc="-6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уходы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Падение с</a:t>
                      </a:r>
                      <a:r>
                        <a:rPr sz="1200" b="1" spc="2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высоты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Пожары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Утопление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Атака</a:t>
                      </a:r>
                      <a:r>
                        <a:rPr sz="1200" b="1" spc="-4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БПЛА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Отравление </a:t>
                      </a:r>
                      <a:r>
                        <a:rPr sz="1200" b="1" spc="-2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наркотическими</a:t>
                      </a:r>
                      <a:r>
                        <a:rPr sz="1200" b="1" spc="-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веществами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  <a:tr h="453390">
                <a:tc>
                  <a:txBody>
                    <a:bodyPr/>
                    <a:lstStyle/>
                    <a:p>
                      <a:pPr marL="90805" marR="16224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Преступные</a:t>
                      </a:r>
                      <a:r>
                        <a:rPr sz="1200" b="1" spc="-4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деяния</a:t>
                      </a:r>
                      <a:r>
                        <a:rPr sz="1200" b="1" spc="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против несовершеннолетних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Взрыв</a:t>
                      </a:r>
                      <a:r>
                        <a:rPr sz="1200" b="1" spc="-7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снаряда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Отравление</a:t>
                      </a:r>
                      <a:r>
                        <a:rPr sz="1200" b="1" spc="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лекарственными</a:t>
                      </a:r>
                      <a:r>
                        <a:rPr sz="1200" b="1" spc="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препаратами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Внезапная</a:t>
                      </a:r>
                      <a:r>
                        <a:rPr sz="1200" b="1" spc="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смерть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spc="-2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Иное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1200" spc="1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1" y="73151"/>
            <a:ext cx="7650480" cy="5242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097" y="155828"/>
            <a:ext cx="70423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solidFill>
                  <a:srgbClr val="FFFFFF"/>
                </a:solidFill>
                <a:latin typeface="Arial"/>
                <a:cs typeface="Arial"/>
              </a:rPr>
              <a:t>Волгоградская область (январь – </a:t>
            </a:r>
            <a:r>
              <a:rPr lang="ru-RU" b="1" spc="-10" dirty="0" smtClean="0">
                <a:solidFill>
                  <a:srgbClr val="FFFFFF"/>
                </a:solidFill>
                <a:latin typeface="Arial"/>
                <a:cs typeface="Arial"/>
              </a:rPr>
              <a:t>апрель 2026 </a:t>
            </a:r>
            <a:r>
              <a:rPr lang="ru-RU" sz="1800" b="1" spc="-10" dirty="0" smtClean="0">
                <a:solidFill>
                  <a:srgbClr val="FFFFFF"/>
                </a:solidFill>
                <a:latin typeface="Arial"/>
                <a:cs typeface="Arial"/>
              </a:rPr>
              <a:t>г.)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28600" y="898525"/>
          <a:ext cx="8486774" cy="319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5832"/>
                <a:gridCol w="2070471"/>
                <a:gridCol w="2070471"/>
              </a:tblGrid>
              <a:tr h="279400"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6FC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Причина гибели несовершеннолетних</a:t>
                      </a:r>
                      <a:endParaRPr lang="ru-RU" sz="1200" b="1" baseline="0" dirty="0">
                        <a:solidFill>
                          <a:srgbClr val="006FC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solidFill>
                            <a:srgbClr val="006FC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2025 год</a:t>
                      </a:r>
                      <a:endParaRPr lang="ru-RU" sz="1200" b="1">
                        <a:solidFill>
                          <a:srgbClr val="006FC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6FC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2026 год</a:t>
                      </a:r>
                      <a:endParaRPr lang="ru-RU" sz="1200" b="1" dirty="0">
                        <a:solidFill>
                          <a:srgbClr val="006FC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Суицид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200" spc="-5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</a:t>
                      </a: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lang="ru-RU" sz="1200" spc="-5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lang="ru-RU" sz="1200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Механическая асфиксия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 случай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4 случая</a:t>
                      </a:r>
                      <a:endParaRPr lang="ru-RU" sz="1200" dirty="0">
                        <a:solidFill>
                          <a:srgbClr val="006FC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3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Дорожно</a:t>
                      </a:r>
                      <a:r>
                        <a:rPr sz="1200" spc="-30" dirty="0">
                          <a:solidFill>
                            <a:srgbClr val="006FC0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транспортные</a:t>
                      </a:r>
                      <a:r>
                        <a:rPr sz="1200" spc="55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происшествия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5 случаев</a:t>
                      </a:r>
                      <a:endParaRPr lang="ru-RU" sz="1200" dirty="0">
                        <a:solidFill>
                          <a:srgbClr val="006FC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случай</a:t>
                      </a:r>
                      <a:endParaRPr lang="ru-RU" sz="1200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Пожары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3 </a:t>
                      </a: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 </a:t>
                      </a: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случай</a:t>
                      </a:r>
                      <a:endParaRPr lang="ru-RU" sz="1200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Падение с высоты, в том числе заброшенного здания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случая</a:t>
                      </a:r>
                      <a:endParaRPr lang="ru-RU"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-</a:t>
                      </a:r>
                      <a:endParaRPr lang="ru-RU" sz="1200" dirty="0">
                        <a:solidFill>
                          <a:srgbClr val="006FC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Гибель в результате </a:t>
                      </a:r>
                      <a:r>
                        <a:rPr lang="ru-RU" sz="1200" spc="-10" dirty="0" err="1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травмирования</a:t>
                      </a: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lang="ru-RU" sz="1200" spc="-10" baseline="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ЖД транспорте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 случай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-</a:t>
                      </a:r>
                      <a:endParaRPr lang="ru-RU" sz="1200" dirty="0">
                        <a:solidFill>
                          <a:srgbClr val="006FC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Отравление </a:t>
                      </a:r>
                      <a:r>
                        <a:rPr lang="ru-RU" sz="1200" spc="-2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угарным газом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 случай</a:t>
                      </a:r>
                      <a:endParaRPr lang="ru-RU" sz="1200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7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Отравление</a:t>
                      </a:r>
                      <a:r>
                        <a:rPr sz="1200" spc="1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алкогольной</a:t>
                      </a:r>
                      <a:r>
                        <a:rPr sz="1200" spc="5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lang="ru-RU" sz="1200" spc="-10" dirty="0" err="1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одукцией</a:t>
                      </a:r>
                      <a:r>
                        <a:rPr lang="ru-RU" sz="1200" spc="-10" baseline="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и </a:t>
                      </a:r>
                      <a:r>
                        <a:rPr lang="ru-RU" sz="1200" spc="-10" baseline="0" dirty="0" err="1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психоактивными</a:t>
                      </a:r>
                      <a:r>
                        <a:rPr lang="ru-RU" sz="1200" spc="-10" baseline="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веществами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2 случая</a:t>
                      </a:r>
                      <a:endParaRPr lang="ru-RU" sz="1200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FEE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Отравление медицинскими препаратами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E7EFF7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 случай</a:t>
                      </a:r>
                      <a:endParaRPr lang="ru-RU" sz="1200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7"/>
                    </a:solidFill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spc="-2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ВСЕГО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ru-RU" sz="1200" b="1" spc="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1200" b="1" spc="15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sz="1200" b="1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14</a:t>
                      </a:r>
                      <a:r>
                        <a:rPr lang="ru-RU" sz="1200" b="1" spc="15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200" b="1" spc="-10" dirty="0" smtClean="0">
                          <a:solidFill>
                            <a:srgbClr val="006FC0"/>
                          </a:solidFill>
                          <a:latin typeface="Microsoft Sans Serif"/>
                          <a:cs typeface="Microsoft Sans Serif"/>
                        </a:rPr>
                        <a:t>случаев</a:t>
                      </a:r>
                      <a:endParaRPr lang="ru-RU" sz="1200" b="1" dirty="0" smtClean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E9ED4"/>
                      </a:solidFill>
                      <a:prstDash val="solid"/>
                    </a:lnL>
                    <a:lnR w="12700">
                      <a:solidFill>
                        <a:srgbClr val="0E9ED4"/>
                      </a:solidFill>
                      <a:prstDash val="solid"/>
                    </a:lnR>
                    <a:lnT w="12700" cap="flat" cmpd="sng" algn="ctr">
                      <a:solidFill>
                        <a:srgbClr val="0E9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CC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45"/>
            <a:ext cx="9144000" cy="631810"/>
            <a:chOff x="0" y="15240"/>
            <a:chExt cx="12192000" cy="841375"/>
          </a:xfrm>
        </p:grpSpPr>
        <p:sp>
          <p:nvSpPr>
            <p:cNvPr id="3" name="object 3"/>
            <p:cNvSpPr/>
            <p:nvPr/>
          </p:nvSpPr>
          <p:spPr>
            <a:xfrm>
              <a:off x="0" y="179832"/>
              <a:ext cx="12192000" cy="469900"/>
            </a:xfrm>
            <a:custGeom>
              <a:avLst/>
              <a:gdLst/>
              <a:ahLst/>
              <a:cxnLst/>
              <a:rect l="l" t="t" r="r" b="b"/>
              <a:pathLst>
                <a:path w="12192000" h="469900">
                  <a:moveTo>
                    <a:pt x="12192000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12192000" y="4693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3383" y="15240"/>
              <a:ext cx="816864" cy="8412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7494" y="196228"/>
            <a:ext cx="7623505" cy="195250"/>
          </a:xfrm>
          <a:prstGeom prst="rect">
            <a:avLst/>
          </a:prstGeom>
        </p:spPr>
        <p:txBody>
          <a:bodyPr vert="horz" wrap="square" lIns="0" tIns="10482" rIns="0" bIns="0" rtlCol="0">
            <a:spAutoFit/>
          </a:bodyPr>
          <a:lstStyle/>
          <a:p>
            <a:pPr marL="9529">
              <a:spcBef>
                <a:spcPts val="83"/>
              </a:spcBef>
              <a:tabLst>
                <a:tab pos="5156039" algn="l"/>
              </a:tabLst>
            </a:pPr>
            <a:r>
              <a:rPr sz="1200" b="1" spc="-64" dirty="0">
                <a:solidFill>
                  <a:schemeClr val="bg1"/>
                </a:solidFill>
                <a:latin typeface="Lucida Sans Unicode"/>
                <a:cs typeface="Lucida Sans Unicode"/>
              </a:rPr>
              <a:t>ГОСАВТОИНСПЕКЦИЯ</a:t>
            </a:r>
            <a:r>
              <a:rPr sz="1200" b="1" spc="-116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-49" dirty="0">
                <a:solidFill>
                  <a:schemeClr val="bg1"/>
                </a:solidFill>
                <a:latin typeface="Lucida Sans Unicode"/>
                <a:cs typeface="Lucida Sans Unicode"/>
              </a:rPr>
              <a:t>МВД</a:t>
            </a:r>
            <a:r>
              <a:rPr sz="1200" b="1" spc="-128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-8" dirty="0">
                <a:solidFill>
                  <a:schemeClr val="bg1"/>
                </a:solidFill>
                <a:latin typeface="Lucida Sans Unicode"/>
                <a:cs typeface="Lucida Sans Unicode"/>
              </a:rPr>
              <a:t>РОССИИ</a:t>
            </a:r>
            <a:r>
              <a:rPr sz="1200" b="1" spc="371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41" dirty="0">
                <a:solidFill>
                  <a:schemeClr val="bg1"/>
                </a:solidFill>
                <a:latin typeface="Tahoma"/>
                <a:cs typeface="Tahoma"/>
              </a:rPr>
              <a:t>|</a:t>
            </a:r>
            <a:r>
              <a:rPr sz="1200" b="1" spc="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100" b="1" spc="-53" dirty="0">
                <a:solidFill>
                  <a:schemeClr val="bg1"/>
                </a:solidFill>
                <a:latin typeface="Comic Sans MS"/>
                <a:cs typeface="Comic Sans MS"/>
              </a:rPr>
              <a:t>УВАЖЕНИЕ</a:t>
            </a:r>
            <a:r>
              <a:rPr sz="1100" b="1" spc="17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dirty="0">
                <a:solidFill>
                  <a:schemeClr val="bg1"/>
                </a:solidFill>
                <a:latin typeface="Comic Sans MS"/>
                <a:cs typeface="Comic Sans MS"/>
              </a:rPr>
              <a:t>|</a:t>
            </a:r>
            <a:r>
              <a:rPr sz="1100" b="1" spc="19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spc="-15" dirty="0">
                <a:solidFill>
                  <a:schemeClr val="bg1"/>
                </a:solidFill>
                <a:latin typeface="Comic Sans MS"/>
                <a:cs typeface="Comic Sans MS"/>
              </a:rPr>
              <a:t>ПРОФЕССИОНАЛИЗМ</a:t>
            </a:r>
            <a:r>
              <a:rPr sz="1100" b="1" dirty="0">
                <a:solidFill>
                  <a:schemeClr val="bg1"/>
                </a:solidFill>
                <a:latin typeface="Comic Sans MS"/>
                <a:cs typeface="Comic Sans MS"/>
              </a:rPr>
              <a:t>	|</a:t>
            </a:r>
            <a:r>
              <a:rPr sz="1100" b="1" spc="23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spc="-90" dirty="0">
                <a:solidFill>
                  <a:schemeClr val="bg1"/>
                </a:solidFill>
                <a:latin typeface="Comic Sans MS"/>
                <a:cs typeface="Comic Sans MS"/>
              </a:rPr>
              <a:t>БЕЗОПАСНОСТЬ</a:t>
            </a:r>
            <a:endParaRPr sz="1100" b="1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924" y="588761"/>
            <a:ext cx="6383655" cy="665393"/>
          </a:xfrm>
          <a:prstGeom prst="rect">
            <a:avLst/>
          </a:prstGeom>
        </p:spPr>
        <p:txBody>
          <a:bodyPr vert="horz" wrap="square" lIns="0" tIns="48596" rIns="0" bIns="0" rtlCol="0">
            <a:spAutoFit/>
          </a:bodyPr>
          <a:lstStyle/>
          <a:p>
            <a:pPr marL="9529" marR="3812">
              <a:lnSpc>
                <a:spcPts val="2431"/>
              </a:lnSpc>
              <a:spcBef>
                <a:spcPts val="382"/>
              </a:spcBef>
            </a:pPr>
            <a:r>
              <a:rPr sz="2300" spc="-255" dirty="0">
                <a:solidFill>
                  <a:srgbClr val="00B0F0"/>
                </a:solidFill>
                <a:latin typeface="Arial Black"/>
                <a:cs typeface="Arial Black"/>
              </a:rPr>
              <a:t>Показатели</a:t>
            </a:r>
            <a:r>
              <a:rPr sz="2300" spc="-206" dirty="0">
                <a:solidFill>
                  <a:srgbClr val="00B0F0"/>
                </a:solidFill>
                <a:latin typeface="Arial Black"/>
                <a:cs typeface="Arial Black"/>
              </a:rPr>
              <a:t> детского</a:t>
            </a:r>
            <a:r>
              <a:rPr sz="2300" spc="-191" dirty="0">
                <a:solidFill>
                  <a:srgbClr val="00B0F0"/>
                </a:solidFill>
                <a:latin typeface="Arial Black"/>
                <a:cs typeface="Arial Black"/>
              </a:rPr>
              <a:t> </a:t>
            </a:r>
            <a:r>
              <a:rPr sz="2300" spc="-188" dirty="0">
                <a:solidFill>
                  <a:srgbClr val="00B0F0"/>
                </a:solidFill>
                <a:latin typeface="Arial Black"/>
                <a:cs typeface="Arial Black"/>
              </a:rPr>
              <a:t>дорожно-</a:t>
            </a:r>
            <a:r>
              <a:rPr sz="2300" spc="-210" dirty="0">
                <a:solidFill>
                  <a:srgbClr val="00B0F0"/>
                </a:solidFill>
                <a:latin typeface="Arial Black"/>
                <a:cs typeface="Arial Black"/>
              </a:rPr>
              <a:t>транспортного </a:t>
            </a:r>
            <a:r>
              <a:rPr sz="2300" spc="-251" dirty="0">
                <a:solidFill>
                  <a:srgbClr val="00B0F0"/>
                </a:solidFill>
                <a:latin typeface="Arial Black"/>
                <a:cs typeface="Arial Black"/>
              </a:rPr>
              <a:t>травматизма</a:t>
            </a:r>
            <a:endParaRPr sz="2300">
              <a:solidFill>
                <a:srgbClr val="00B0F0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211" y="1301004"/>
            <a:ext cx="352901" cy="225068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9529">
              <a:spcBef>
                <a:spcPts val="75"/>
              </a:spcBef>
            </a:pPr>
            <a:r>
              <a:rPr sz="1400" spc="-225" dirty="0">
                <a:solidFill>
                  <a:srgbClr val="00B0F0"/>
                </a:solidFill>
                <a:latin typeface="Arial Black"/>
                <a:cs typeface="Arial Black"/>
              </a:rPr>
              <a:t>ДТП</a:t>
            </a:r>
            <a:endParaRPr sz="1400">
              <a:solidFill>
                <a:srgbClr val="00B0F0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193" y="1647952"/>
            <a:ext cx="2055495" cy="436666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20963" rIns="0" bIns="0" rtlCol="0">
            <a:spAutoFit/>
          </a:bodyPr>
          <a:lstStyle/>
          <a:p>
            <a:pPr marL="613655">
              <a:spcBef>
                <a:spcPts val="165"/>
              </a:spcBef>
            </a:pPr>
            <a:r>
              <a:rPr sz="2700" spc="191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27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64" dirty="0">
                <a:solidFill>
                  <a:srgbClr val="FFFFFF"/>
                </a:solidFill>
                <a:latin typeface="Tahoma"/>
                <a:cs typeface="Tahoma"/>
              </a:rPr>
              <a:t>628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7764" y="2858739"/>
            <a:ext cx="841534" cy="473977"/>
          </a:xfrm>
          <a:custGeom>
            <a:avLst/>
            <a:gdLst/>
            <a:ahLst/>
            <a:cxnLst/>
            <a:rect l="l" t="t" r="r" b="b"/>
            <a:pathLst>
              <a:path w="1122045" h="631189">
                <a:moveTo>
                  <a:pt x="1121664" y="0"/>
                </a:moveTo>
                <a:lnTo>
                  <a:pt x="0" y="0"/>
                </a:lnTo>
                <a:lnTo>
                  <a:pt x="0" y="630936"/>
                </a:lnTo>
                <a:lnTo>
                  <a:pt x="1121664" y="630936"/>
                </a:lnTo>
                <a:lnTo>
                  <a:pt x="1121664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1391" y="2844396"/>
            <a:ext cx="645319" cy="431538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9529">
              <a:spcBef>
                <a:spcPts val="75"/>
              </a:spcBef>
            </a:pPr>
            <a:r>
              <a:rPr sz="2700" spc="150" dirty="0">
                <a:solidFill>
                  <a:srgbClr val="FFFFFF"/>
                </a:solidFill>
                <a:latin typeface="Tahoma"/>
                <a:cs typeface="Tahoma"/>
              </a:rPr>
              <a:t>108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907" y="3893286"/>
            <a:ext cx="2368391" cy="42945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3817" rIns="0" bIns="0" rtlCol="0">
            <a:spAutoFit/>
          </a:bodyPr>
          <a:lstStyle/>
          <a:p>
            <a:pPr marL="753252">
              <a:spcBef>
                <a:spcPts val="109"/>
              </a:spcBef>
            </a:pPr>
            <a:r>
              <a:rPr sz="2700" spc="86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700" spc="-1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700" spc="172" dirty="0">
                <a:solidFill>
                  <a:srgbClr val="FFFFFF"/>
                </a:solidFill>
                <a:latin typeface="Tahoma"/>
                <a:cs typeface="Tahoma"/>
              </a:rPr>
              <a:t>101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382" y="2410416"/>
            <a:ext cx="982218" cy="225066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9529">
              <a:spcBef>
                <a:spcPts val="75"/>
              </a:spcBef>
            </a:pPr>
            <a:r>
              <a:rPr sz="1400" spc="-131" dirty="0">
                <a:solidFill>
                  <a:srgbClr val="00B0F0"/>
                </a:solidFill>
                <a:latin typeface="Arial Black"/>
                <a:cs typeface="Arial Black"/>
              </a:rPr>
              <a:t>Погибли</a:t>
            </a:r>
            <a:endParaRPr sz="1400">
              <a:solidFill>
                <a:srgbClr val="00B0F0"/>
              </a:solidFill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922" y="3481871"/>
            <a:ext cx="1447877" cy="225066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9529">
              <a:spcBef>
                <a:spcPts val="75"/>
              </a:spcBef>
            </a:pPr>
            <a:r>
              <a:rPr sz="1400" spc="-165" dirty="0">
                <a:solidFill>
                  <a:srgbClr val="00B0F0"/>
                </a:solidFill>
                <a:latin typeface="Arial Black"/>
                <a:cs typeface="Arial Black"/>
              </a:rPr>
              <a:t>Ранены</a:t>
            </a:r>
            <a:endParaRPr sz="1400">
              <a:solidFill>
                <a:srgbClr val="00B0F0"/>
              </a:solidFill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50395" y="1194860"/>
            <a:ext cx="3196114" cy="655953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9529" marR="3812">
              <a:spcBef>
                <a:spcPts val="75"/>
              </a:spcBef>
            </a:pPr>
            <a:r>
              <a:rPr sz="1400" spc="-158" dirty="0">
                <a:solidFill>
                  <a:srgbClr val="00B0F0"/>
                </a:solidFill>
                <a:latin typeface="Arial Black"/>
                <a:cs typeface="Arial Black"/>
              </a:rPr>
              <a:t>Распределение</a:t>
            </a:r>
            <a:r>
              <a:rPr sz="1400" spc="-120" dirty="0">
                <a:solidFill>
                  <a:srgbClr val="00B0F0"/>
                </a:solidFill>
                <a:latin typeface="Arial Black"/>
                <a:cs typeface="Arial Black"/>
              </a:rPr>
              <a:t> </a:t>
            </a:r>
            <a:r>
              <a:rPr sz="1400" spc="-169" dirty="0">
                <a:solidFill>
                  <a:srgbClr val="00B0F0"/>
                </a:solidFill>
                <a:latin typeface="Arial Black"/>
                <a:cs typeface="Arial Black"/>
              </a:rPr>
              <a:t>числа</a:t>
            </a:r>
            <a:r>
              <a:rPr sz="1400" spc="-105" dirty="0">
                <a:solidFill>
                  <a:srgbClr val="00B0F0"/>
                </a:solidFill>
                <a:latin typeface="Arial Black"/>
                <a:cs typeface="Arial Black"/>
              </a:rPr>
              <a:t> </a:t>
            </a:r>
            <a:r>
              <a:rPr sz="1400" spc="-146" dirty="0">
                <a:solidFill>
                  <a:srgbClr val="00B0F0"/>
                </a:solidFill>
                <a:latin typeface="Arial Black"/>
                <a:cs typeface="Arial Black"/>
              </a:rPr>
              <a:t>погибших</a:t>
            </a:r>
            <a:r>
              <a:rPr sz="1400" spc="-101" dirty="0">
                <a:solidFill>
                  <a:srgbClr val="00B0F0"/>
                </a:solidFill>
                <a:latin typeface="Arial Black"/>
                <a:cs typeface="Arial Black"/>
              </a:rPr>
              <a:t> </a:t>
            </a:r>
            <a:r>
              <a:rPr sz="1400" spc="-79" dirty="0">
                <a:solidFill>
                  <a:srgbClr val="00B0F0"/>
                </a:solidFill>
                <a:latin typeface="Arial Black"/>
                <a:cs typeface="Arial Black"/>
              </a:rPr>
              <a:t>детей </a:t>
            </a:r>
            <a:r>
              <a:rPr sz="1400" spc="-124" dirty="0">
                <a:solidFill>
                  <a:srgbClr val="00B0F0"/>
                </a:solidFill>
                <a:latin typeface="Arial Black"/>
                <a:cs typeface="Arial Black"/>
              </a:rPr>
              <a:t>по</a:t>
            </a:r>
            <a:r>
              <a:rPr sz="1400" spc="-83" dirty="0">
                <a:solidFill>
                  <a:srgbClr val="00B0F0"/>
                </a:solidFill>
                <a:latin typeface="Arial Black"/>
                <a:cs typeface="Arial Black"/>
              </a:rPr>
              <a:t> </a:t>
            </a:r>
            <a:r>
              <a:rPr sz="1400" spc="-153" dirty="0">
                <a:solidFill>
                  <a:srgbClr val="00B0F0"/>
                </a:solidFill>
                <a:latin typeface="Arial Black"/>
                <a:cs typeface="Arial Black"/>
              </a:rPr>
              <a:t>участникам</a:t>
            </a:r>
            <a:r>
              <a:rPr sz="1400" spc="-124" dirty="0">
                <a:solidFill>
                  <a:srgbClr val="00B0F0"/>
                </a:solidFill>
                <a:latin typeface="Arial Black"/>
                <a:cs typeface="Arial Black"/>
              </a:rPr>
              <a:t> </a:t>
            </a:r>
            <a:r>
              <a:rPr sz="1400" spc="-135" dirty="0">
                <a:solidFill>
                  <a:srgbClr val="00B0F0"/>
                </a:solidFill>
                <a:latin typeface="Arial Black"/>
                <a:cs typeface="Arial Black"/>
              </a:rPr>
              <a:t>дорожного</a:t>
            </a:r>
            <a:r>
              <a:rPr sz="1400" spc="-98" dirty="0">
                <a:solidFill>
                  <a:srgbClr val="00B0F0"/>
                </a:solidFill>
                <a:latin typeface="Arial Black"/>
                <a:cs typeface="Arial Black"/>
              </a:rPr>
              <a:t> </a:t>
            </a:r>
            <a:r>
              <a:rPr sz="1400" spc="-49" dirty="0">
                <a:solidFill>
                  <a:srgbClr val="00B0F0"/>
                </a:solidFill>
                <a:latin typeface="Arial Black"/>
                <a:cs typeface="Arial Black"/>
              </a:rPr>
              <a:t>движения</a:t>
            </a:r>
            <a:endParaRPr sz="1400">
              <a:solidFill>
                <a:srgbClr val="00B0F0"/>
              </a:solidFill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5026" y="2883915"/>
            <a:ext cx="217170" cy="381946"/>
          </a:xfrm>
          <a:custGeom>
            <a:avLst/>
            <a:gdLst/>
            <a:ahLst/>
            <a:cxnLst/>
            <a:rect l="l" t="t" r="r" b="b"/>
            <a:pathLst>
              <a:path w="289560" h="508635">
                <a:moveTo>
                  <a:pt x="289178" y="316357"/>
                </a:moveTo>
                <a:lnTo>
                  <a:pt x="0" y="316357"/>
                </a:lnTo>
                <a:lnTo>
                  <a:pt x="146050" y="508635"/>
                </a:lnTo>
                <a:lnTo>
                  <a:pt x="289178" y="316357"/>
                </a:lnTo>
                <a:close/>
              </a:path>
              <a:path w="289560" h="508635">
                <a:moveTo>
                  <a:pt x="221487" y="93980"/>
                </a:moveTo>
                <a:lnTo>
                  <a:pt x="70485" y="93980"/>
                </a:lnTo>
                <a:lnTo>
                  <a:pt x="70485" y="316357"/>
                </a:lnTo>
                <a:lnTo>
                  <a:pt x="221487" y="316357"/>
                </a:lnTo>
                <a:lnTo>
                  <a:pt x="221487" y="93980"/>
                </a:lnTo>
                <a:close/>
              </a:path>
              <a:path w="289560" h="508635">
                <a:moveTo>
                  <a:pt x="221487" y="0"/>
                </a:moveTo>
                <a:lnTo>
                  <a:pt x="70485" y="0"/>
                </a:lnTo>
                <a:lnTo>
                  <a:pt x="70485" y="23495"/>
                </a:lnTo>
                <a:lnTo>
                  <a:pt x="221487" y="23495"/>
                </a:lnTo>
                <a:lnTo>
                  <a:pt x="221487" y="0"/>
                </a:lnTo>
                <a:close/>
              </a:path>
              <a:path w="289560" h="508635">
                <a:moveTo>
                  <a:pt x="221487" y="46990"/>
                </a:moveTo>
                <a:lnTo>
                  <a:pt x="70485" y="46990"/>
                </a:lnTo>
                <a:lnTo>
                  <a:pt x="70485" y="70485"/>
                </a:lnTo>
                <a:lnTo>
                  <a:pt x="221487" y="70485"/>
                </a:lnTo>
                <a:lnTo>
                  <a:pt x="221487" y="46990"/>
                </a:lnTo>
                <a:close/>
              </a:path>
            </a:pathLst>
          </a:custGeom>
          <a:solidFill>
            <a:srgbClr val="0D8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23889" y="2920823"/>
            <a:ext cx="688658" cy="286621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9529">
              <a:spcBef>
                <a:spcPts val="75"/>
              </a:spcBef>
            </a:pPr>
            <a:r>
              <a:rPr spc="56" dirty="0">
                <a:solidFill>
                  <a:srgbClr val="0D865F"/>
                </a:solidFill>
                <a:latin typeface="Tahoma"/>
                <a:cs typeface="Tahoma"/>
              </a:rPr>
              <a:t>-</a:t>
            </a:r>
            <a:r>
              <a:rPr spc="45" dirty="0">
                <a:solidFill>
                  <a:srgbClr val="0D865F"/>
                </a:solidFill>
                <a:latin typeface="Tahoma"/>
                <a:cs typeface="Tahoma"/>
              </a:rPr>
              <a:t>7,7%</a:t>
            </a:r>
            <a:endParaRPr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7288" y="1241113"/>
            <a:ext cx="765095" cy="78213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093214" y="1847079"/>
            <a:ext cx="2580322" cy="2332691"/>
            <a:chOff x="6790952" y="2459735"/>
            <a:chExt cx="3440429" cy="3106420"/>
          </a:xfrm>
        </p:grpSpPr>
        <p:sp>
          <p:nvSpPr>
            <p:cNvPr id="19" name="object 19"/>
            <p:cNvSpPr/>
            <p:nvPr/>
          </p:nvSpPr>
          <p:spPr>
            <a:xfrm>
              <a:off x="8701532" y="2974847"/>
              <a:ext cx="866140" cy="1743075"/>
            </a:xfrm>
            <a:custGeom>
              <a:avLst/>
              <a:gdLst/>
              <a:ahLst/>
              <a:cxnLst/>
              <a:rect l="l" t="t" r="r" b="b"/>
              <a:pathLst>
                <a:path w="866140" h="1743075">
                  <a:moveTo>
                    <a:pt x="173227" y="0"/>
                  </a:moveTo>
                  <a:lnTo>
                    <a:pt x="0" y="299847"/>
                  </a:lnTo>
                  <a:lnTo>
                    <a:pt x="41871" y="325332"/>
                  </a:lnTo>
                  <a:lnTo>
                    <a:pt x="82150" y="352496"/>
                  </a:lnTo>
                  <a:lnTo>
                    <a:pt x="120814" y="381272"/>
                  </a:lnTo>
                  <a:lnTo>
                    <a:pt x="157840" y="411590"/>
                  </a:lnTo>
                  <a:lnTo>
                    <a:pt x="193205" y="443381"/>
                  </a:lnTo>
                  <a:lnTo>
                    <a:pt x="226886" y="476576"/>
                  </a:lnTo>
                  <a:lnTo>
                    <a:pt x="258859" y="511106"/>
                  </a:lnTo>
                  <a:lnTo>
                    <a:pt x="289103" y="546903"/>
                  </a:lnTo>
                  <a:lnTo>
                    <a:pt x="317594" y="583898"/>
                  </a:lnTo>
                  <a:lnTo>
                    <a:pt x="344309" y="622020"/>
                  </a:lnTo>
                  <a:lnTo>
                    <a:pt x="369226" y="661203"/>
                  </a:lnTo>
                  <a:lnTo>
                    <a:pt x="392321" y="701377"/>
                  </a:lnTo>
                  <a:lnTo>
                    <a:pt x="413571" y="742472"/>
                  </a:lnTo>
                  <a:lnTo>
                    <a:pt x="432954" y="784420"/>
                  </a:lnTo>
                  <a:lnTo>
                    <a:pt x="450447" y="827153"/>
                  </a:lnTo>
                  <a:lnTo>
                    <a:pt x="466026" y="870600"/>
                  </a:lnTo>
                  <a:lnTo>
                    <a:pt x="479669" y="914694"/>
                  </a:lnTo>
                  <a:lnTo>
                    <a:pt x="491353" y="959366"/>
                  </a:lnTo>
                  <a:lnTo>
                    <a:pt x="501054" y="1004545"/>
                  </a:lnTo>
                  <a:lnTo>
                    <a:pt x="508751" y="1050165"/>
                  </a:lnTo>
                  <a:lnTo>
                    <a:pt x="514420" y="1096155"/>
                  </a:lnTo>
                  <a:lnTo>
                    <a:pt x="518038" y="1142447"/>
                  </a:lnTo>
                  <a:lnTo>
                    <a:pt x="519581" y="1188971"/>
                  </a:lnTo>
                  <a:lnTo>
                    <a:pt x="519029" y="1235660"/>
                  </a:lnTo>
                  <a:lnTo>
                    <a:pt x="516356" y="1282444"/>
                  </a:lnTo>
                  <a:lnTo>
                    <a:pt x="511541" y="1329253"/>
                  </a:lnTo>
                  <a:lnTo>
                    <a:pt x="504560" y="1376021"/>
                  </a:lnTo>
                  <a:lnTo>
                    <a:pt x="495391" y="1422676"/>
                  </a:lnTo>
                  <a:lnTo>
                    <a:pt x="484011" y="1469151"/>
                  </a:lnTo>
                  <a:lnTo>
                    <a:pt x="470396" y="1515376"/>
                  </a:lnTo>
                  <a:lnTo>
                    <a:pt x="454524" y="1561284"/>
                  </a:lnTo>
                  <a:lnTo>
                    <a:pt x="436372" y="1606803"/>
                  </a:lnTo>
                  <a:lnTo>
                    <a:pt x="754888" y="1742566"/>
                  </a:lnTo>
                  <a:lnTo>
                    <a:pt x="773195" y="1697447"/>
                  </a:lnTo>
                  <a:lnTo>
                    <a:pt x="789815" y="1652028"/>
                  </a:lnTo>
                  <a:lnTo>
                    <a:pt x="804758" y="1606350"/>
                  </a:lnTo>
                  <a:lnTo>
                    <a:pt x="818038" y="1560448"/>
                  </a:lnTo>
                  <a:lnTo>
                    <a:pt x="829667" y="1514361"/>
                  </a:lnTo>
                  <a:lnTo>
                    <a:pt x="839658" y="1468128"/>
                  </a:lnTo>
                  <a:lnTo>
                    <a:pt x="848024" y="1421785"/>
                  </a:lnTo>
                  <a:lnTo>
                    <a:pt x="854777" y="1375371"/>
                  </a:lnTo>
                  <a:lnTo>
                    <a:pt x="859930" y="1328923"/>
                  </a:lnTo>
                  <a:lnTo>
                    <a:pt x="863496" y="1282480"/>
                  </a:lnTo>
                  <a:lnTo>
                    <a:pt x="865486" y="1236079"/>
                  </a:lnTo>
                  <a:lnTo>
                    <a:pt x="865914" y="1189758"/>
                  </a:lnTo>
                  <a:lnTo>
                    <a:pt x="864793" y="1143555"/>
                  </a:lnTo>
                  <a:lnTo>
                    <a:pt x="862134" y="1097507"/>
                  </a:lnTo>
                  <a:lnTo>
                    <a:pt x="857952" y="1051654"/>
                  </a:lnTo>
                  <a:lnTo>
                    <a:pt x="852257" y="1006031"/>
                  </a:lnTo>
                  <a:lnTo>
                    <a:pt x="845064" y="960678"/>
                  </a:lnTo>
                  <a:lnTo>
                    <a:pt x="836384" y="915632"/>
                  </a:lnTo>
                  <a:lnTo>
                    <a:pt x="826230" y="870931"/>
                  </a:lnTo>
                  <a:lnTo>
                    <a:pt x="814615" y="826613"/>
                  </a:lnTo>
                  <a:lnTo>
                    <a:pt x="801551" y="782715"/>
                  </a:lnTo>
                  <a:lnTo>
                    <a:pt x="787051" y="739276"/>
                  </a:lnTo>
                  <a:lnTo>
                    <a:pt x="771128" y="696333"/>
                  </a:lnTo>
                  <a:lnTo>
                    <a:pt x="753795" y="653925"/>
                  </a:lnTo>
                  <a:lnTo>
                    <a:pt x="735063" y="612088"/>
                  </a:lnTo>
                  <a:lnTo>
                    <a:pt x="714946" y="570862"/>
                  </a:lnTo>
                  <a:lnTo>
                    <a:pt x="693456" y="530283"/>
                  </a:lnTo>
                  <a:lnTo>
                    <a:pt x="670606" y="490390"/>
                  </a:lnTo>
                  <a:lnTo>
                    <a:pt x="646409" y="451220"/>
                  </a:lnTo>
                  <a:lnTo>
                    <a:pt x="620876" y="412812"/>
                  </a:lnTo>
                  <a:lnTo>
                    <a:pt x="594021" y="375202"/>
                  </a:lnTo>
                  <a:lnTo>
                    <a:pt x="565857" y="338430"/>
                  </a:lnTo>
                  <a:lnTo>
                    <a:pt x="536396" y="302532"/>
                  </a:lnTo>
                  <a:lnTo>
                    <a:pt x="505650" y="267548"/>
                  </a:lnTo>
                  <a:lnTo>
                    <a:pt x="473633" y="233513"/>
                  </a:lnTo>
                  <a:lnTo>
                    <a:pt x="440356" y="200467"/>
                  </a:lnTo>
                  <a:lnTo>
                    <a:pt x="405833" y="168448"/>
                  </a:lnTo>
                  <a:lnTo>
                    <a:pt x="370077" y="137492"/>
                  </a:lnTo>
                  <a:lnTo>
                    <a:pt x="333099" y="107638"/>
                  </a:lnTo>
                  <a:lnTo>
                    <a:pt x="294912" y="78924"/>
                  </a:lnTo>
                  <a:lnTo>
                    <a:pt x="255530" y="51388"/>
                  </a:lnTo>
                  <a:lnTo>
                    <a:pt x="214964" y="25067"/>
                  </a:lnTo>
                  <a:lnTo>
                    <a:pt x="173227" y="0"/>
                  </a:lnTo>
                  <a:close/>
                </a:path>
              </a:pathLst>
            </a:custGeom>
            <a:solidFill>
              <a:srgbClr val="E23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893048" y="4581651"/>
              <a:ext cx="563880" cy="603250"/>
            </a:xfrm>
            <a:custGeom>
              <a:avLst/>
              <a:gdLst/>
              <a:ahLst/>
              <a:cxnLst/>
              <a:rect l="l" t="t" r="r" b="b"/>
              <a:pathLst>
                <a:path w="563879" h="603250">
                  <a:moveTo>
                    <a:pt x="244855" y="0"/>
                  </a:moveTo>
                  <a:lnTo>
                    <a:pt x="225032" y="43654"/>
                  </a:lnTo>
                  <a:lnTo>
                    <a:pt x="203265" y="86268"/>
                  </a:lnTo>
                  <a:lnTo>
                    <a:pt x="179596" y="127780"/>
                  </a:lnTo>
                  <a:lnTo>
                    <a:pt x="154068" y="168129"/>
                  </a:lnTo>
                  <a:lnTo>
                    <a:pt x="126723" y="207253"/>
                  </a:lnTo>
                  <a:lnTo>
                    <a:pt x="97601" y="245091"/>
                  </a:lnTo>
                  <a:lnTo>
                    <a:pt x="66746" y="281580"/>
                  </a:lnTo>
                  <a:lnTo>
                    <a:pt x="34198" y="316658"/>
                  </a:lnTo>
                  <a:lnTo>
                    <a:pt x="0" y="350266"/>
                  </a:lnTo>
                  <a:lnTo>
                    <a:pt x="237108" y="602742"/>
                  </a:lnTo>
                  <a:lnTo>
                    <a:pt x="274558" y="566249"/>
                  </a:lnTo>
                  <a:lnTo>
                    <a:pt x="310545" y="528428"/>
                  </a:lnTo>
                  <a:lnTo>
                    <a:pt x="345039" y="489325"/>
                  </a:lnTo>
                  <a:lnTo>
                    <a:pt x="378007" y="448985"/>
                  </a:lnTo>
                  <a:lnTo>
                    <a:pt x="409418" y="407453"/>
                  </a:lnTo>
                  <a:lnTo>
                    <a:pt x="439238" y="364774"/>
                  </a:lnTo>
                  <a:lnTo>
                    <a:pt x="467437" y="320994"/>
                  </a:lnTo>
                  <a:lnTo>
                    <a:pt x="493982" y="276157"/>
                  </a:lnTo>
                  <a:lnTo>
                    <a:pt x="518840" y="230310"/>
                  </a:lnTo>
                  <a:lnTo>
                    <a:pt x="541981" y="183496"/>
                  </a:lnTo>
                  <a:lnTo>
                    <a:pt x="563372" y="135762"/>
                  </a:lnTo>
                  <a:lnTo>
                    <a:pt x="244855" y="0"/>
                  </a:lnTo>
                  <a:close/>
                </a:path>
              </a:pathLst>
            </a:custGeom>
            <a:solidFill>
              <a:srgbClr val="FFC1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93048" y="4581651"/>
              <a:ext cx="563880" cy="603250"/>
            </a:xfrm>
            <a:custGeom>
              <a:avLst/>
              <a:gdLst/>
              <a:ahLst/>
              <a:cxnLst/>
              <a:rect l="l" t="t" r="r" b="b"/>
              <a:pathLst>
                <a:path w="563879" h="603250">
                  <a:moveTo>
                    <a:pt x="563372" y="135762"/>
                  </a:moveTo>
                  <a:lnTo>
                    <a:pt x="541981" y="183496"/>
                  </a:lnTo>
                  <a:lnTo>
                    <a:pt x="518840" y="230310"/>
                  </a:lnTo>
                  <a:lnTo>
                    <a:pt x="493982" y="276157"/>
                  </a:lnTo>
                  <a:lnTo>
                    <a:pt x="467437" y="320994"/>
                  </a:lnTo>
                  <a:lnTo>
                    <a:pt x="439238" y="364774"/>
                  </a:lnTo>
                  <a:lnTo>
                    <a:pt x="409418" y="407453"/>
                  </a:lnTo>
                  <a:lnTo>
                    <a:pt x="378007" y="448985"/>
                  </a:lnTo>
                  <a:lnTo>
                    <a:pt x="345039" y="489325"/>
                  </a:lnTo>
                  <a:lnTo>
                    <a:pt x="310545" y="528428"/>
                  </a:lnTo>
                  <a:lnTo>
                    <a:pt x="274558" y="566249"/>
                  </a:lnTo>
                  <a:lnTo>
                    <a:pt x="237108" y="602742"/>
                  </a:lnTo>
                  <a:lnTo>
                    <a:pt x="0" y="350266"/>
                  </a:lnTo>
                  <a:lnTo>
                    <a:pt x="34198" y="316658"/>
                  </a:lnTo>
                  <a:lnTo>
                    <a:pt x="66746" y="281580"/>
                  </a:lnTo>
                  <a:lnTo>
                    <a:pt x="97601" y="245091"/>
                  </a:lnTo>
                  <a:lnTo>
                    <a:pt x="126723" y="207253"/>
                  </a:lnTo>
                  <a:lnTo>
                    <a:pt x="154068" y="168129"/>
                  </a:lnTo>
                  <a:lnTo>
                    <a:pt x="179596" y="127780"/>
                  </a:lnTo>
                  <a:lnTo>
                    <a:pt x="203265" y="86268"/>
                  </a:lnTo>
                  <a:lnTo>
                    <a:pt x="225032" y="43654"/>
                  </a:lnTo>
                  <a:lnTo>
                    <a:pt x="244855" y="0"/>
                  </a:lnTo>
                  <a:lnTo>
                    <a:pt x="563372" y="13576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97048" y="2789179"/>
              <a:ext cx="2333625" cy="2770505"/>
            </a:xfrm>
            <a:custGeom>
              <a:avLst/>
              <a:gdLst/>
              <a:ahLst/>
              <a:cxnLst/>
              <a:rect l="l" t="t" r="r" b="b"/>
              <a:pathLst>
                <a:path w="2333625" h="2770504">
                  <a:moveTo>
                    <a:pt x="1390166" y="0"/>
                  </a:moveTo>
                  <a:lnTo>
                    <a:pt x="1342931" y="640"/>
                  </a:lnTo>
                  <a:lnTo>
                    <a:pt x="1295787" y="2887"/>
                  </a:lnTo>
                  <a:lnTo>
                    <a:pt x="1248775" y="6733"/>
                  </a:lnTo>
                  <a:lnTo>
                    <a:pt x="1201939" y="12173"/>
                  </a:lnTo>
                  <a:lnTo>
                    <a:pt x="1155319" y="19199"/>
                  </a:lnTo>
                  <a:lnTo>
                    <a:pt x="1108960" y="27806"/>
                  </a:lnTo>
                  <a:lnTo>
                    <a:pt x="1062903" y="37987"/>
                  </a:lnTo>
                  <a:lnTo>
                    <a:pt x="1017189" y="49736"/>
                  </a:lnTo>
                  <a:lnTo>
                    <a:pt x="971863" y="63047"/>
                  </a:lnTo>
                  <a:lnTo>
                    <a:pt x="926964" y="77912"/>
                  </a:lnTo>
                  <a:lnTo>
                    <a:pt x="882537" y="94327"/>
                  </a:lnTo>
                  <a:lnTo>
                    <a:pt x="838623" y="112283"/>
                  </a:lnTo>
                  <a:lnTo>
                    <a:pt x="795264" y="131776"/>
                  </a:lnTo>
                  <a:lnTo>
                    <a:pt x="752503" y="152798"/>
                  </a:lnTo>
                  <a:lnTo>
                    <a:pt x="710382" y="175343"/>
                  </a:lnTo>
                  <a:lnTo>
                    <a:pt x="668943" y="199406"/>
                  </a:lnTo>
                  <a:lnTo>
                    <a:pt x="628228" y="224979"/>
                  </a:lnTo>
                  <a:lnTo>
                    <a:pt x="588280" y="252056"/>
                  </a:lnTo>
                  <a:lnTo>
                    <a:pt x="549141" y="280631"/>
                  </a:lnTo>
                  <a:lnTo>
                    <a:pt x="510852" y="310697"/>
                  </a:lnTo>
                  <a:lnTo>
                    <a:pt x="473458" y="342249"/>
                  </a:lnTo>
                  <a:lnTo>
                    <a:pt x="436999" y="375279"/>
                  </a:lnTo>
                  <a:lnTo>
                    <a:pt x="402115" y="409167"/>
                  </a:lnTo>
                  <a:lnTo>
                    <a:pt x="368673" y="443975"/>
                  </a:lnTo>
                  <a:lnTo>
                    <a:pt x="336674" y="479665"/>
                  </a:lnTo>
                  <a:lnTo>
                    <a:pt x="306117" y="516197"/>
                  </a:lnTo>
                  <a:lnTo>
                    <a:pt x="277006" y="553534"/>
                  </a:lnTo>
                  <a:lnTo>
                    <a:pt x="249340" y="591635"/>
                  </a:lnTo>
                  <a:lnTo>
                    <a:pt x="223121" y="630463"/>
                  </a:lnTo>
                  <a:lnTo>
                    <a:pt x="198351" y="669979"/>
                  </a:lnTo>
                  <a:lnTo>
                    <a:pt x="175031" y="710143"/>
                  </a:lnTo>
                  <a:lnTo>
                    <a:pt x="153161" y="750916"/>
                  </a:lnTo>
                  <a:lnTo>
                    <a:pt x="132743" y="792261"/>
                  </a:lnTo>
                  <a:lnTo>
                    <a:pt x="113779" y="834138"/>
                  </a:lnTo>
                  <a:lnTo>
                    <a:pt x="96268" y="876508"/>
                  </a:lnTo>
                  <a:lnTo>
                    <a:pt x="80214" y="919332"/>
                  </a:lnTo>
                  <a:lnTo>
                    <a:pt x="65616" y="962572"/>
                  </a:lnTo>
                  <a:lnTo>
                    <a:pt x="52477" y="1006188"/>
                  </a:lnTo>
                  <a:lnTo>
                    <a:pt x="40797" y="1050143"/>
                  </a:lnTo>
                  <a:lnTo>
                    <a:pt x="30577" y="1094396"/>
                  </a:lnTo>
                  <a:lnTo>
                    <a:pt x="21819" y="1138910"/>
                  </a:lnTo>
                  <a:lnTo>
                    <a:pt x="14525" y="1183645"/>
                  </a:lnTo>
                  <a:lnTo>
                    <a:pt x="8694" y="1228562"/>
                  </a:lnTo>
                  <a:lnTo>
                    <a:pt x="4329" y="1273624"/>
                  </a:lnTo>
                  <a:lnTo>
                    <a:pt x="1430" y="1318790"/>
                  </a:lnTo>
                  <a:lnTo>
                    <a:pt x="0" y="1364022"/>
                  </a:lnTo>
                  <a:lnTo>
                    <a:pt x="38" y="1409281"/>
                  </a:lnTo>
                  <a:lnTo>
                    <a:pt x="1546" y="1454528"/>
                  </a:lnTo>
                  <a:lnTo>
                    <a:pt x="4527" y="1499725"/>
                  </a:lnTo>
                  <a:lnTo>
                    <a:pt x="8979" y="1544833"/>
                  </a:lnTo>
                  <a:lnTo>
                    <a:pt x="14906" y="1589812"/>
                  </a:lnTo>
                  <a:lnTo>
                    <a:pt x="22308" y="1634624"/>
                  </a:lnTo>
                  <a:lnTo>
                    <a:pt x="31187" y="1679231"/>
                  </a:lnTo>
                  <a:lnTo>
                    <a:pt x="41543" y="1723592"/>
                  </a:lnTo>
                  <a:lnTo>
                    <a:pt x="53377" y="1767670"/>
                  </a:lnTo>
                  <a:lnTo>
                    <a:pt x="66692" y="1811426"/>
                  </a:lnTo>
                  <a:lnTo>
                    <a:pt x="81488" y="1854821"/>
                  </a:lnTo>
                  <a:lnTo>
                    <a:pt x="97767" y="1897815"/>
                  </a:lnTo>
                  <a:lnTo>
                    <a:pt x="115529" y="1940370"/>
                  </a:lnTo>
                  <a:lnTo>
                    <a:pt x="134776" y="1982448"/>
                  </a:lnTo>
                  <a:lnTo>
                    <a:pt x="155510" y="2024009"/>
                  </a:lnTo>
                  <a:lnTo>
                    <a:pt x="177730" y="2065014"/>
                  </a:lnTo>
                  <a:lnTo>
                    <a:pt x="201439" y="2105426"/>
                  </a:lnTo>
                  <a:lnTo>
                    <a:pt x="226638" y="2145204"/>
                  </a:lnTo>
                  <a:lnTo>
                    <a:pt x="253328" y="2184310"/>
                  </a:lnTo>
                  <a:lnTo>
                    <a:pt x="281510" y="2222705"/>
                  </a:lnTo>
                  <a:lnTo>
                    <a:pt x="311186" y="2260351"/>
                  </a:lnTo>
                  <a:lnTo>
                    <a:pt x="342356" y="2297208"/>
                  </a:lnTo>
                  <a:lnTo>
                    <a:pt x="375023" y="2333238"/>
                  </a:lnTo>
                  <a:lnTo>
                    <a:pt x="408918" y="2368125"/>
                  </a:lnTo>
                  <a:lnTo>
                    <a:pt x="443733" y="2401571"/>
                  </a:lnTo>
                  <a:lnTo>
                    <a:pt x="479430" y="2433575"/>
                  </a:lnTo>
                  <a:lnTo>
                    <a:pt x="515968" y="2464135"/>
                  </a:lnTo>
                  <a:lnTo>
                    <a:pt x="553310" y="2493251"/>
                  </a:lnTo>
                  <a:lnTo>
                    <a:pt x="591416" y="2520921"/>
                  </a:lnTo>
                  <a:lnTo>
                    <a:pt x="630248" y="2547143"/>
                  </a:lnTo>
                  <a:lnTo>
                    <a:pt x="669768" y="2571917"/>
                  </a:lnTo>
                  <a:lnTo>
                    <a:pt x="709935" y="2595241"/>
                  </a:lnTo>
                  <a:lnTo>
                    <a:pt x="750711" y="2617114"/>
                  </a:lnTo>
                  <a:lnTo>
                    <a:pt x="792058" y="2637536"/>
                  </a:lnTo>
                  <a:lnTo>
                    <a:pt x="833937" y="2656504"/>
                  </a:lnTo>
                  <a:lnTo>
                    <a:pt x="876309" y="2674017"/>
                  </a:lnTo>
                  <a:lnTo>
                    <a:pt x="919135" y="2690074"/>
                  </a:lnTo>
                  <a:lnTo>
                    <a:pt x="962376" y="2704675"/>
                  </a:lnTo>
                  <a:lnTo>
                    <a:pt x="1005993" y="2717817"/>
                  </a:lnTo>
                  <a:lnTo>
                    <a:pt x="1049948" y="2729500"/>
                  </a:lnTo>
                  <a:lnTo>
                    <a:pt x="1094202" y="2739722"/>
                  </a:lnTo>
                  <a:lnTo>
                    <a:pt x="1138716" y="2748482"/>
                  </a:lnTo>
                  <a:lnTo>
                    <a:pt x="1183452" y="2755778"/>
                  </a:lnTo>
                  <a:lnTo>
                    <a:pt x="1228369" y="2761611"/>
                  </a:lnTo>
                  <a:lnTo>
                    <a:pt x="1273431" y="2765977"/>
                  </a:lnTo>
                  <a:lnTo>
                    <a:pt x="1318597" y="2768877"/>
                  </a:lnTo>
                  <a:lnTo>
                    <a:pt x="1363829" y="2770309"/>
                  </a:lnTo>
                  <a:lnTo>
                    <a:pt x="1409088" y="2770271"/>
                  </a:lnTo>
                  <a:lnTo>
                    <a:pt x="1454335" y="2768763"/>
                  </a:lnTo>
                  <a:lnTo>
                    <a:pt x="1499532" y="2765783"/>
                  </a:lnTo>
                  <a:lnTo>
                    <a:pt x="1544640" y="2761330"/>
                  </a:lnTo>
                  <a:lnTo>
                    <a:pt x="1589620" y="2755403"/>
                  </a:lnTo>
                  <a:lnTo>
                    <a:pt x="1634433" y="2748000"/>
                  </a:lnTo>
                  <a:lnTo>
                    <a:pt x="1679040" y="2739121"/>
                  </a:lnTo>
                  <a:lnTo>
                    <a:pt x="1723402" y="2728764"/>
                  </a:lnTo>
                  <a:lnTo>
                    <a:pt x="1767482" y="2716927"/>
                  </a:lnTo>
                  <a:lnTo>
                    <a:pt x="1811239" y="2703610"/>
                  </a:lnTo>
                  <a:lnTo>
                    <a:pt x="1854635" y="2688811"/>
                  </a:lnTo>
                  <a:lnTo>
                    <a:pt x="1897631" y="2672530"/>
                  </a:lnTo>
                  <a:lnTo>
                    <a:pt x="1940189" y="2654765"/>
                  </a:lnTo>
                  <a:lnTo>
                    <a:pt x="1982270" y="2635514"/>
                  </a:lnTo>
                  <a:lnTo>
                    <a:pt x="2023834" y="2614776"/>
                  </a:lnTo>
                  <a:lnTo>
                    <a:pt x="2064843" y="2592551"/>
                  </a:lnTo>
                  <a:lnTo>
                    <a:pt x="2105259" y="2568837"/>
                  </a:lnTo>
                  <a:lnTo>
                    <a:pt x="2145042" y="2543633"/>
                  </a:lnTo>
                  <a:lnTo>
                    <a:pt x="2184153" y="2516937"/>
                  </a:lnTo>
                  <a:lnTo>
                    <a:pt x="2222554" y="2488748"/>
                  </a:lnTo>
                  <a:lnTo>
                    <a:pt x="2260207" y="2459066"/>
                  </a:lnTo>
                  <a:lnTo>
                    <a:pt x="2297071" y="2427888"/>
                  </a:lnTo>
                  <a:lnTo>
                    <a:pt x="2333109" y="2395214"/>
                  </a:lnTo>
                  <a:lnTo>
                    <a:pt x="2096000" y="2142738"/>
                  </a:lnTo>
                  <a:lnTo>
                    <a:pt x="2059035" y="2175821"/>
                  </a:lnTo>
                  <a:lnTo>
                    <a:pt x="2020818" y="2206893"/>
                  </a:lnTo>
                  <a:lnTo>
                    <a:pt x="1981425" y="2235941"/>
                  </a:lnTo>
                  <a:lnTo>
                    <a:pt x="1940935" y="2262955"/>
                  </a:lnTo>
                  <a:lnTo>
                    <a:pt x="1899423" y="2287921"/>
                  </a:lnTo>
                  <a:lnTo>
                    <a:pt x="1856968" y="2310830"/>
                  </a:lnTo>
                  <a:lnTo>
                    <a:pt x="1813648" y="2331668"/>
                  </a:lnTo>
                  <a:lnTo>
                    <a:pt x="1769538" y="2350424"/>
                  </a:lnTo>
                  <a:lnTo>
                    <a:pt x="1724717" y="2367087"/>
                  </a:lnTo>
                  <a:lnTo>
                    <a:pt x="1679262" y="2381644"/>
                  </a:lnTo>
                  <a:lnTo>
                    <a:pt x="1633250" y="2394084"/>
                  </a:lnTo>
                  <a:lnTo>
                    <a:pt x="1586759" y="2404395"/>
                  </a:lnTo>
                  <a:lnTo>
                    <a:pt x="1539867" y="2412565"/>
                  </a:lnTo>
                  <a:lnTo>
                    <a:pt x="1492649" y="2418583"/>
                  </a:lnTo>
                  <a:lnTo>
                    <a:pt x="1445184" y="2422437"/>
                  </a:lnTo>
                  <a:lnTo>
                    <a:pt x="1397549" y="2424115"/>
                  </a:lnTo>
                  <a:lnTo>
                    <a:pt x="1349822" y="2423605"/>
                  </a:lnTo>
                  <a:lnTo>
                    <a:pt x="1302079" y="2420896"/>
                  </a:lnTo>
                  <a:lnTo>
                    <a:pt x="1254399" y="2415976"/>
                  </a:lnTo>
                  <a:lnTo>
                    <a:pt x="1206857" y="2408832"/>
                  </a:lnTo>
                  <a:lnTo>
                    <a:pt x="1159533" y="2399454"/>
                  </a:lnTo>
                  <a:lnTo>
                    <a:pt x="1112503" y="2387830"/>
                  </a:lnTo>
                  <a:lnTo>
                    <a:pt x="1065844" y="2373947"/>
                  </a:lnTo>
                  <a:lnTo>
                    <a:pt x="1019634" y="2357795"/>
                  </a:lnTo>
                  <a:lnTo>
                    <a:pt x="973950" y="2339361"/>
                  </a:lnTo>
                  <a:lnTo>
                    <a:pt x="928870" y="2318633"/>
                  </a:lnTo>
                  <a:lnTo>
                    <a:pt x="886614" y="2296799"/>
                  </a:lnTo>
                  <a:lnTo>
                    <a:pt x="845777" y="2273312"/>
                  </a:lnTo>
                  <a:lnTo>
                    <a:pt x="806380" y="2248234"/>
                  </a:lnTo>
                  <a:lnTo>
                    <a:pt x="768444" y="2221624"/>
                  </a:lnTo>
                  <a:lnTo>
                    <a:pt x="731989" y="2193546"/>
                  </a:lnTo>
                  <a:lnTo>
                    <a:pt x="697037" y="2164060"/>
                  </a:lnTo>
                  <a:lnTo>
                    <a:pt x="663609" y="2133227"/>
                  </a:lnTo>
                  <a:lnTo>
                    <a:pt x="631725" y="2101110"/>
                  </a:lnTo>
                  <a:lnTo>
                    <a:pt x="601408" y="2067768"/>
                  </a:lnTo>
                  <a:lnTo>
                    <a:pt x="572677" y="2033265"/>
                  </a:lnTo>
                  <a:lnTo>
                    <a:pt x="545555" y="1997660"/>
                  </a:lnTo>
                  <a:lnTo>
                    <a:pt x="520061" y="1961015"/>
                  </a:lnTo>
                  <a:lnTo>
                    <a:pt x="496218" y="1923392"/>
                  </a:lnTo>
                  <a:lnTo>
                    <a:pt x="474045" y="1884852"/>
                  </a:lnTo>
                  <a:lnTo>
                    <a:pt x="453565" y="1845457"/>
                  </a:lnTo>
                  <a:lnTo>
                    <a:pt x="434797" y="1805267"/>
                  </a:lnTo>
                  <a:lnTo>
                    <a:pt x="417764" y="1764344"/>
                  </a:lnTo>
                  <a:lnTo>
                    <a:pt x="402486" y="1722749"/>
                  </a:lnTo>
                  <a:lnTo>
                    <a:pt x="388985" y="1680544"/>
                  </a:lnTo>
                  <a:lnTo>
                    <a:pt x="377280" y="1637790"/>
                  </a:lnTo>
                  <a:lnTo>
                    <a:pt x="367394" y="1594549"/>
                  </a:lnTo>
                  <a:lnTo>
                    <a:pt x="359347" y="1550881"/>
                  </a:lnTo>
                  <a:lnTo>
                    <a:pt x="353161" y="1506848"/>
                  </a:lnTo>
                  <a:lnTo>
                    <a:pt x="348856" y="1462512"/>
                  </a:lnTo>
                  <a:lnTo>
                    <a:pt x="346453" y="1417933"/>
                  </a:lnTo>
                  <a:lnTo>
                    <a:pt x="345974" y="1373174"/>
                  </a:lnTo>
                  <a:lnTo>
                    <a:pt x="347440" y="1328295"/>
                  </a:lnTo>
                  <a:lnTo>
                    <a:pt x="350871" y="1283358"/>
                  </a:lnTo>
                  <a:lnTo>
                    <a:pt x="356288" y="1238424"/>
                  </a:lnTo>
                  <a:lnTo>
                    <a:pt x="363714" y="1193554"/>
                  </a:lnTo>
                  <a:lnTo>
                    <a:pt x="373168" y="1148810"/>
                  </a:lnTo>
                  <a:lnTo>
                    <a:pt x="384671" y="1104254"/>
                  </a:lnTo>
                  <a:lnTo>
                    <a:pt x="398246" y="1059946"/>
                  </a:lnTo>
                  <a:lnTo>
                    <a:pt x="413912" y="1015948"/>
                  </a:lnTo>
                  <a:lnTo>
                    <a:pt x="431691" y="972320"/>
                  </a:lnTo>
                  <a:lnTo>
                    <a:pt x="451604" y="929126"/>
                  </a:lnTo>
                  <a:lnTo>
                    <a:pt x="473448" y="886870"/>
                  </a:lnTo>
                  <a:lnTo>
                    <a:pt x="496944" y="846033"/>
                  </a:lnTo>
                  <a:lnTo>
                    <a:pt x="522032" y="806634"/>
                  </a:lnTo>
                  <a:lnTo>
                    <a:pt x="548650" y="768696"/>
                  </a:lnTo>
                  <a:lnTo>
                    <a:pt x="576736" y="732239"/>
                  </a:lnTo>
                  <a:lnTo>
                    <a:pt x="606230" y="697285"/>
                  </a:lnTo>
                  <a:lnTo>
                    <a:pt x="637070" y="663854"/>
                  </a:lnTo>
                  <a:lnTo>
                    <a:pt x="669194" y="631967"/>
                  </a:lnTo>
                  <a:lnTo>
                    <a:pt x="702542" y="601647"/>
                  </a:lnTo>
                  <a:lnTo>
                    <a:pt x="737051" y="572913"/>
                  </a:lnTo>
                  <a:lnTo>
                    <a:pt x="772661" y="545787"/>
                  </a:lnTo>
                  <a:lnTo>
                    <a:pt x="809311" y="520290"/>
                  </a:lnTo>
                  <a:lnTo>
                    <a:pt x="846938" y="496442"/>
                  </a:lnTo>
                  <a:lnTo>
                    <a:pt x="885482" y="474266"/>
                  </a:lnTo>
                  <a:lnTo>
                    <a:pt x="924882" y="453783"/>
                  </a:lnTo>
                  <a:lnTo>
                    <a:pt x="965075" y="435012"/>
                  </a:lnTo>
                  <a:lnTo>
                    <a:pt x="1006001" y="417976"/>
                  </a:lnTo>
                  <a:lnTo>
                    <a:pt x="1047599" y="402695"/>
                  </a:lnTo>
                  <a:lnTo>
                    <a:pt x="1089806" y="389191"/>
                  </a:lnTo>
                  <a:lnTo>
                    <a:pt x="1132562" y="377484"/>
                  </a:lnTo>
                  <a:lnTo>
                    <a:pt x="1175806" y="367596"/>
                  </a:lnTo>
                  <a:lnTo>
                    <a:pt x="1219475" y="359548"/>
                  </a:lnTo>
                  <a:lnTo>
                    <a:pt x="1263509" y="353361"/>
                  </a:lnTo>
                  <a:lnTo>
                    <a:pt x="1307847" y="349056"/>
                  </a:lnTo>
                  <a:lnTo>
                    <a:pt x="1352427" y="346654"/>
                  </a:lnTo>
                  <a:lnTo>
                    <a:pt x="1397187" y="346176"/>
                  </a:lnTo>
                  <a:lnTo>
                    <a:pt x="1442067" y="347643"/>
                  </a:lnTo>
                  <a:lnTo>
                    <a:pt x="1487004" y="351076"/>
                  </a:lnTo>
                  <a:lnTo>
                    <a:pt x="1531939" y="356497"/>
                  </a:lnTo>
                  <a:lnTo>
                    <a:pt x="1576809" y="363926"/>
                  </a:lnTo>
                  <a:lnTo>
                    <a:pt x="1621553" y="373385"/>
                  </a:lnTo>
                  <a:lnTo>
                    <a:pt x="1666110" y="384894"/>
                  </a:lnTo>
                  <a:lnTo>
                    <a:pt x="1710418" y="398475"/>
                  </a:lnTo>
                  <a:lnTo>
                    <a:pt x="1754416" y="414149"/>
                  </a:lnTo>
                  <a:lnTo>
                    <a:pt x="1798043" y="431937"/>
                  </a:lnTo>
                  <a:lnTo>
                    <a:pt x="1841238" y="451860"/>
                  </a:lnTo>
                  <a:lnTo>
                    <a:pt x="1993257" y="140710"/>
                  </a:lnTo>
                  <a:lnTo>
                    <a:pt x="1948687" y="119894"/>
                  </a:lnTo>
                  <a:lnTo>
                    <a:pt x="1903658" y="100767"/>
                  </a:lnTo>
                  <a:lnTo>
                    <a:pt x="1858213" y="83321"/>
                  </a:lnTo>
                  <a:lnTo>
                    <a:pt x="1812395" y="67552"/>
                  </a:lnTo>
                  <a:lnTo>
                    <a:pt x="1766244" y="53453"/>
                  </a:lnTo>
                  <a:lnTo>
                    <a:pt x="1719804" y="41017"/>
                  </a:lnTo>
                  <a:lnTo>
                    <a:pt x="1673117" y="30237"/>
                  </a:lnTo>
                  <a:lnTo>
                    <a:pt x="1626225" y="21108"/>
                  </a:lnTo>
                  <a:lnTo>
                    <a:pt x="1579170" y="13624"/>
                  </a:lnTo>
                  <a:lnTo>
                    <a:pt x="1531994" y="7777"/>
                  </a:lnTo>
                  <a:lnTo>
                    <a:pt x="1484740" y="3562"/>
                  </a:lnTo>
                  <a:lnTo>
                    <a:pt x="1437450" y="971"/>
                  </a:lnTo>
                  <a:lnTo>
                    <a:pt x="1390166" y="0"/>
                  </a:lnTo>
                  <a:close/>
                </a:path>
              </a:pathLst>
            </a:custGeom>
            <a:solidFill>
              <a:srgbClr val="FF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97048" y="2789179"/>
              <a:ext cx="2333625" cy="2770505"/>
            </a:xfrm>
            <a:custGeom>
              <a:avLst/>
              <a:gdLst/>
              <a:ahLst/>
              <a:cxnLst/>
              <a:rect l="l" t="t" r="r" b="b"/>
              <a:pathLst>
                <a:path w="2333625" h="2770504">
                  <a:moveTo>
                    <a:pt x="2333109" y="2395214"/>
                  </a:moveTo>
                  <a:lnTo>
                    <a:pt x="2297071" y="2427888"/>
                  </a:lnTo>
                  <a:lnTo>
                    <a:pt x="2260207" y="2459066"/>
                  </a:lnTo>
                  <a:lnTo>
                    <a:pt x="2222554" y="2488748"/>
                  </a:lnTo>
                  <a:lnTo>
                    <a:pt x="2184153" y="2516937"/>
                  </a:lnTo>
                  <a:lnTo>
                    <a:pt x="2145042" y="2543633"/>
                  </a:lnTo>
                  <a:lnTo>
                    <a:pt x="2105259" y="2568837"/>
                  </a:lnTo>
                  <a:lnTo>
                    <a:pt x="2064843" y="2592551"/>
                  </a:lnTo>
                  <a:lnTo>
                    <a:pt x="2023834" y="2614776"/>
                  </a:lnTo>
                  <a:lnTo>
                    <a:pt x="1982270" y="2635514"/>
                  </a:lnTo>
                  <a:lnTo>
                    <a:pt x="1940189" y="2654765"/>
                  </a:lnTo>
                  <a:lnTo>
                    <a:pt x="1897631" y="2672530"/>
                  </a:lnTo>
                  <a:lnTo>
                    <a:pt x="1854635" y="2688811"/>
                  </a:lnTo>
                  <a:lnTo>
                    <a:pt x="1811239" y="2703610"/>
                  </a:lnTo>
                  <a:lnTo>
                    <a:pt x="1767482" y="2716927"/>
                  </a:lnTo>
                  <a:lnTo>
                    <a:pt x="1723402" y="2728764"/>
                  </a:lnTo>
                  <a:lnTo>
                    <a:pt x="1679040" y="2739121"/>
                  </a:lnTo>
                  <a:lnTo>
                    <a:pt x="1634433" y="2748000"/>
                  </a:lnTo>
                  <a:lnTo>
                    <a:pt x="1589620" y="2755403"/>
                  </a:lnTo>
                  <a:lnTo>
                    <a:pt x="1544640" y="2761330"/>
                  </a:lnTo>
                  <a:lnTo>
                    <a:pt x="1499532" y="2765783"/>
                  </a:lnTo>
                  <a:lnTo>
                    <a:pt x="1454335" y="2768763"/>
                  </a:lnTo>
                  <a:lnTo>
                    <a:pt x="1409088" y="2770271"/>
                  </a:lnTo>
                  <a:lnTo>
                    <a:pt x="1363829" y="2770309"/>
                  </a:lnTo>
                  <a:lnTo>
                    <a:pt x="1318597" y="2768877"/>
                  </a:lnTo>
                  <a:lnTo>
                    <a:pt x="1273431" y="2765977"/>
                  </a:lnTo>
                  <a:lnTo>
                    <a:pt x="1228369" y="2761611"/>
                  </a:lnTo>
                  <a:lnTo>
                    <a:pt x="1183452" y="2755778"/>
                  </a:lnTo>
                  <a:lnTo>
                    <a:pt x="1138716" y="2748482"/>
                  </a:lnTo>
                  <a:lnTo>
                    <a:pt x="1094202" y="2739722"/>
                  </a:lnTo>
                  <a:lnTo>
                    <a:pt x="1049948" y="2729500"/>
                  </a:lnTo>
                  <a:lnTo>
                    <a:pt x="1005993" y="2717817"/>
                  </a:lnTo>
                  <a:lnTo>
                    <a:pt x="962376" y="2704675"/>
                  </a:lnTo>
                  <a:lnTo>
                    <a:pt x="919135" y="2690074"/>
                  </a:lnTo>
                  <a:lnTo>
                    <a:pt x="876309" y="2674017"/>
                  </a:lnTo>
                  <a:lnTo>
                    <a:pt x="833937" y="2656504"/>
                  </a:lnTo>
                  <a:lnTo>
                    <a:pt x="792058" y="2637536"/>
                  </a:lnTo>
                  <a:lnTo>
                    <a:pt x="750711" y="2617114"/>
                  </a:lnTo>
                  <a:lnTo>
                    <a:pt x="709935" y="2595241"/>
                  </a:lnTo>
                  <a:lnTo>
                    <a:pt x="669768" y="2571917"/>
                  </a:lnTo>
                  <a:lnTo>
                    <a:pt x="630248" y="2547143"/>
                  </a:lnTo>
                  <a:lnTo>
                    <a:pt x="591416" y="2520921"/>
                  </a:lnTo>
                  <a:lnTo>
                    <a:pt x="553310" y="2493251"/>
                  </a:lnTo>
                  <a:lnTo>
                    <a:pt x="515968" y="2464135"/>
                  </a:lnTo>
                  <a:lnTo>
                    <a:pt x="479430" y="2433575"/>
                  </a:lnTo>
                  <a:lnTo>
                    <a:pt x="443733" y="2401571"/>
                  </a:lnTo>
                  <a:lnTo>
                    <a:pt x="408918" y="2368125"/>
                  </a:lnTo>
                  <a:lnTo>
                    <a:pt x="375023" y="2333238"/>
                  </a:lnTo>
                  <a:lnTo>
                    <a:pt x="342356" y="2297208"/>
                  </a:lnTo>
                  <a:lnTo>
                    <a:pt x="311186" y="2260351"/>
                  </a:lnTo>
                  <a:lnTo>
                    <a:pt x="281510" y="2222705"/>
                  </a:lnTo>
                  <a:lnTo>
                    <a:pt x="253328" y="2184310"/>
                  </a:lnTo>
                  <a:lnTo>
                    <a:pt x="226638" y="2145204"/>
                  </a:lnTo>
                  <a:lnTo>
                    <a:pt x="201439" y="2105426"/>
                  </a:lnTo>
                  <a:lnTo>
                    <a:pt x="177730" y="2065014"/>
                  </a:lnTo>
                  <a:lnTo>
                    <a:pt x="155510" y="2024009"/>
                  </a:lnTo>
                  <a:lnTo>
                    <a:pt x="134776" y="1982448"/>
                  </a:lnTo>
                  <a:lnTo>
                    <a:pt x="115529" y="1940370"/>
                  </a:lnTo>
                  <a:lnTo>
                    <a:pt x="97767" y="1897815"/>
                  </a:lnTo>
                  <a:lnTo>
                    <a:pt x="81488" y="1854821"/>
                  </a:lnTo>
                  <a:lnTo>
                    <a:pt x="66692" y="1811426"/>
                  </a:lnTo>
                  <a:lnTo>
                    <a:pt x="53377" y="1767670"/>
                  </a:lnTo>
                  <a:lnTo>
                    <a:pt x="41543" y="1723592"/>
                  </a:lnTo>
                  <a:lnTo>
                    <a:pt x="31187" y="1679231"/>
                  </a:lnTo>
                  <a:lnTo>
                    <a:pt x="22308" y="1634624"/>
                  </a:lnTo>
                  <a:lnTo>
                    <a:pt x="14906" y="1589812"/>
                  </a:lnTo>
                  <a:lnTo>
                    <a:pt x="8979" y="1544833"/>
                  </a:lnTo>
                  <a:lnTo>
                    <a:pt x="4527" y="1499725"/>
                  </a:lnTo>
                  <a:lnTo>
                    <a:pt x="1546" y="1454528"/>
                  </a:lnTo>
                  <a:lnTo>
                    <a:pt x="38" y="1409281"/>
                  </a:lnTo>
                  <a:lnTo>
                    <a:pt x="0" y="1364022"/>
                  </a:lnTo>
                  <a:lnTo>
                    <a:pt x="1430" y="1318790"/>
                  </a:lnTo>
                  <a:lnTo>
                    <a:pt x="4329" y="1273624"/>
                  </a:lnTo>
                  <a:lnTo>
                    <a:pt x="8694" y="1228562"/>
                  </a:lnTo>
                  <a:lnTo>
                    <a:pt x="14525" y="1183645"/>
                  </a:lnTo>
                  <a:lnTo>
                    <a:pt x="21819" y="1138910"/>
                  </a:lnTo>
                  <a:lnTo>
                    <a:pt x="30577" y="1094396"/>
                  </a:lnTo>
                  <a:lnTo>
                    <a:pt x="40797" y="1050143"/>
                  </a:lnTo>
                  <a:lnTo>
                    <a:pt x="52477" y="1006188"/>
                  </a:lnTo>
                  <a:lnTo>
                    <a:pt x="65616" y="962572"/>
                  </a:lnTo>
                  <a:lnTo>
                    <a:pt x="80214" y="919332"/>
                  </a:lnTo>
                  <a:lnTo>
                    <a:pt x="96268" y="876508"/>
                  </a:lnTo>
                  <a:lnTo>
                    <a:pt x="113779" y="834138"/>
                  </a:lnTo>
                  <a:lnTo>
                    <a:pt x="132743" y="792261"/>
                  </a:lnTo>
                  <a:lnTo>
                    <a:pt x="153161" y="750916"/>
                  </a:lnTo>
                  <a:lnTo>
                    <a:pt x="175031" y="710143"/>
                  </a:lnTo>
                  <a:lnTo>
                    <a:pt x="198351" y="669979"/>
                  </a:lnTo>
                  <a:lnTo>
                    <a:pt x="223121" y="630463"/>
                  </a:lnTo>
                  <a:lnTo>
                    <a:pt x="249340" y="591635"/>
                  </a:lnTo>
                  <a:lnTo>
                    <a:pt x="277006" y="553534"/>
                  </a:lnTo>
                  <a:lnTo>
                    <a:pt x="306117" y="516197"/>
                  </a:lnTo>
                  <a:lnTo>
                    <a:pt x="336674" y="479665"/>
                  </a:lnTo>
                  <a:lnTo>
                    <a:pt x="368673" y="443975"/>
                  </a:lnTo>
                  <a:lnTo>
                    <a:pt x="402115" y="409167"/>
                  </a:lnTo>
                  <a:lnTo>
                    <a:pt x="436999" y="375279"/>
                  </a:lnTo>
                  <a:lnTo>
                    <a:pt x="473458" y="342249"/>
                  </a:lnTo>
                  <a:lnTo>
                    <a:pt x="510852" y="310697"/>
                  </a:lnTo>
                  <a:lnTo>
                    <a:pt x="549141" y="280631"/>
                  </a:lnTo>
                  <a:lnTo>
                    <a:pt x="588280" y="252056"/>
                  </a:lnTo>
                  <a:lnTo>
                    <a:pt x="628228" y="224979"/>
                  </a:lnTo>
                  <a:lnTo>
                    <a:pt x="668943" y="199406"/>
                  </a:lnTo>
                  <a:lnTo>
                    <a:pt x="710382" y="175343"/>
                  </a:lnTo>
                  <a:lnTo>
                    <a:pt x="752503" y="152798"/>
                  </a:lnTo>
                  <a:lnTo>
                    <a:pt x="795264" y="131776"/>
                  </a:lnTo>
                  <a:lnTo>
                    <a:pt x="838623" y="112283"/>
                  </a:lnTo>
                  <a:lnTo>
                    <a:pt x="882537" y="94327"/>
                  </a:lnTo>
                  <a:lnTo>
                    <a:pt x="926964" y="77912"/>
                  </a:lnTo>
                  <a:lnTo>
                    <a:pt x="971863" y="63047"/>
                  </a:lnTo>
                  <a:lnTo>
                    <a:pt x="1017189" y="49736"/>
                  </a:lnTo>
                  <a:lnTo>
                    <a:pt x="1062903" y="37987"/>
                  </a:lnTo>
                  <a:lnTo>
                    <a:pt x="1108960" y="27806"/>
                  </a:lnTo>
                  <a:lnTo>
                    <a:pt x="1155319" y="19199"/>
                  </a:lnTo>
                  <a:lnTo>
                    <a:pt x="1201939" y="12173"/>
                  </a:lnTo>
                  <a:lnTo>
                    <a:pt x="1248775" y="6733"/>
                  </a:lnTo>
                  <a:lnTo>
                    <a:pt x="1295787" y="2887"/>
                  </a:lnTo>
                  <a:lnTo>
                    <a:pt x="1342931" y="640"/>
                  </a:lnTo>
                  <a:lnTo>
                    <a:pt x="1390166" y="0"/>
                  </a:lnTo>
                  <a:lnTo>
                    <a:pt x="1437450" y="971"/>
                  </a:lnTo>
                  <a:lnTo>
                    <a:pt x="1484740" y="3562"/>
                  </a:lnTo>
                  <a:lnTo>
                    <a:pt x="1531994" y="7777"/>
                  </a:lnTo>
                  <a:lnTo>
                    <a:pt x="1579170" y="13624"/>
                  </a:lnTo>
                  <a:lnTo>
                    <a:pt x="1626225" y="21108"/>
                  </a:lnTo>
                  <a:lnTo>
                    <a:pt x="1673117" y="30237"/>
                  </a:lnTo>
                  <a:lnTo>
                    <a:pt x="1719804" y="41017"/>
                  </a:lnTo>
                  <a:lnTo>
                    <a:pt x="1766244" y="53453"/>
                  </a:lnTo>
                  <a:lnTo>
                    <a:pt x="1812395" y="67552"/>
                  </a:lnTo>
                  <a:lnTo>
                    <a:pt x="1858213" y="83321"/>
                  </a:lnTo>
                  <a:lnTo>
                    <a:pt x="1903658" y="100767"/>
                  </a:lnTo>
                  <a:lnTo>
                    <a:pt x="1948687" y="119894"/>
                  </a:lnTo>
                  <a:lnTo>
                    <a:pt x="1993257" y="140710"/>
                  </a:lnTo>
                  <a:lnTo>
                    <a:pt x="1841238" y="451860"/>
                  </a:lnTo>
                  <a:lnTo>
                    <a:pt x="1798043" y="431937"/>
                  </a:lnTo>
                  <a:lnTo>
                    <a:pt x="1754416" y="414149"/>
                  </a:lnTo>
                  <a:lnTo>
                    <a:pt x="1710418" y="398475"/>
                  </a:lnTo>
                  <a:lnTo>
                    <a:pt x="1666110" y="384894"/>
                  </a:lnTo>
                  <a:lnTo>
                    <a:pt x="1621553" y="373385"/>
                  </a:lnTo>
                  <a:lnTo>
                    <a:pt x="1576809" y="363926"/>
                  </a:lnTo>
                  <a:lnTo>
                    <a:pt x="1531939" y="356497"/>
                  </a:lnTo>
                  <a:lnTo>
                    <a:pt x="1487004" y="351076"/>
                  </a:lnTo>
                  <a:lnTo>
                    <a:pt x="1442067" y="347643"/>
                  </a:lnTo>
                  <a:lnTo>
                    <a:pt x="1397187" y="346176"/>
                  </a:lnTo>
                  <a:lnTo>
                    <a:pt x="1352427" y="346654"/>
                  </a:lnTo>
                  <a:lnTo>
                    <a:pt x="1307847" y="349056"/>
                  </a:lnTo>
                  <a:lnTo>
                    <a:pt x="1263509" y="353361"/>
                  </a:lnTo>
                  <a:lnTo>
                    <a:pt x="1219475" y="359548"/>
                  </a:lnTo>
                  <a:lnTo>
                    <a:pt x="1175806" y="367596"/>
                  </a:lnTo>
                  <a:lnTo>
                    <a:pt x="1132562" y="377484"/>
                  </a:lnTo>
                  <a:lnTo>
                    <a:pt x="1089806" y="389191"/>
                  </a:lnTo>
                  <a:lnTo>
                    <a:pt x="1047599" y="402695"/>
                  </a:lnTo>
                  <a:lnTo>
                    <a:pt x="1006001" y="417976"/>
                  </a:lnTo>
                  <a:lnTo>
                    <a:pt x="965075" y="435012"/>
                  </a:lnTo>
                  <a:lnTo>
                    <a:pt x="924882" y="453783"/>
                  </a:lnTo>
                  <a:lnTo>
                    <a:pt x="885482" y="474266"/>
                  </a:lnTo>
                  <a:lnTo>
                    <a:pt x="846938" y="496442"/>
                  </a:lnTo>
                  <a:lnTo>
                    <a:pt x="809311" y="520290"/>
                  </a:lnTo>
                  <a:lnTo>
                    <a:pt x="772661" y="545787"/>
                  </a:lnTo>
                  <a:lnTo>
                    <a:pt x="737051" y="572913"/>
                  </a:lnTo>
                  <a:lnTo>
                    <a:pt x="702542" y="601647"/>
                  </a:lnTo>
                  <a:lnTo>
                    <a:pt x="669194" y="631967"/>
                  </a:lnTo>
                  <a:lnTo>
                    <a:pt x="637070" y="663854"/>
                  </a:lnTo>
                  <a:lnTo>
                    <a:pt x="606230" y="697285"/>
                  </a:lnTo>
                  <a:lnTo>
                    <a:pt x="576736" y="732239"/>
                  </a:lnTo>
                  <a:lnTo>
                    <a:pt x="548650" y="768696"/>
                  </a:lnTo>
                  <a:lnTo>
                    <a:pt x="522032" y="806634"/>
                  </a:lnTo>
                  <a:lnTo>
                    <a:pt x="496944" y="846033"/>
                  </a:lnTo>
                  <a:lnTo>
                    <a:pt x="473448" y="886870"/>
                  </a:lnTo>
                  <a:lnTo>
                    <a:pt x="451604" y="929126"/>
                  </a:lnTo>
                  <a:lnTo>
                    <a:pt x="431691" y="972320"/>
                  </a:lnTo>
                  <a:lnTo>
                    <a:pt x="413912" y="1015948"/>
                  </a:lnTo>
                  <a:lnTo>
                    <a:pt x="398246" y="1059946"/>
                  </a:lnTo>
                  <a:lnTo>
                    <a:pt x="384671" y="1104254"/>
                  </a:lnTo>
                  <a:lnTo>
                    <a:pt x="373168" y="1148810"/>
                  </a:lnTo>
                  <a:lnTo>
                    <a:pt x="363714" y="1193554"/>
                  </a:lnTo>
                  <a:lnTo>
                    <a:pt x="356288" y="1238424"/>
                  </a:lnTo>
                  <a:lnTo>
                    <a:pt x="350871" y="1283358"/>
                  </a:lnTo>
                  <a:lnTo>
                    <a:pt x="347440" y="1328295"/>
                  </a:lnTo>
                  <a:lnTo>
                    <a:pt x="345974" y="1373174"/>
                  </a:lnTo>
                  <a:lnTo>
                    <a:pt x="346453" y="1417933"/>
                  </a:lnTo>
                  <a:lnTo>
                    <a:pt x="348856" y="1462512"/>
                  </a:lnTo>
                  <a:lnTo>
                    <a:pt x="353161" y="1506848"/>
                  </a:lnTo>
                  <a:lnTo>
                    <a:pt x="359347" y="1550881"/>
                  </a:lnTo>
                  <a:lnTo>
                    <a:pt x="367394" y="1594549"/>
                  </a:lnTo>
                  <a:lnTo>
                    <a:pt x="377280" y="1637790"/>
                  </a:lnTo>
                  <a:lnTo>
                    <a:pt x="388985" y="1680544"/>
                  </a:lnTo>
                  <a:lnTo>
                    <a:pt x="402486" y="1722749"/>
                  </a:lnTo>
                  <a:lnTo>
                    <a:pt x="417764" y="1764344"/>
                  </a:lnTo>
                  <a:lnTo>
                    <a:pt x="434797" y="1805267"/>
                  </a:lnTo>
                  <a:lnTo>
                    <a:pt x="453565" y="1845457"/>
                  </a:lnTo>
                  <a:lnTo>
                    <a:pt x="474045" y="1884852"/>
                  </a:lnTo>
                  <a:lnTo>
                    <a:pt x="496218" y="1923392"/>
                  </a:lnTo>
                  <a:lnTo>
                    <a:pt x="520061" y="1961015"/>
                  </a:lnTo>
                  <a:lnTo>
                    <a:pt x="545555" y="1997660"/>
                  </a:lnTo>
                  <a:lnTo>
                    <a:pt x="572677" y="2033265"/>
                  </a:lnTo>
                  <a:lnTo>
                    <a:pt x="601408" y="2067768"/>
                  </a:lnTo>
                  <a:lnTo>
                    <a:pt x="631725" y="2101110"/>
                  </a:lnTo>
                  <a:lnTo>
                    <a:pt x="663609" y="2133227"/>
                  </a:lnTo>
                  <a:lnTo>
                    <a:pt x="697037" y="2164060"/>
                  </a:lnTo>
                  <a:lnTo>
                    <a:pt x="731989" y="2193546"/>
                  </a:lnTo>
                  <a:lnTo>
                    <a:pt x="768444" y="2221624"/>
                  </a:lnTo>
                  <a:lnTo>
                    <a:pt x="806380" y="2248234"/>
                  </a:lnTo>
                  <a:lnTo>
                    <a:pt x="845777" y="2273312"/>
                  </a:lnTo>
                  <a:lnTo>
                    <a:pt x="886614" y="2296799"/>
                  </a:lnTo>
                  <a:lnTo>
                    <a:pt x="928870" y="2318633"/>
                  </a:lnTo>
                  <a:lnTo>
                    <a:pt x="973950" y="2339361"/>
                  </a:lnTo>
                  <a:lnTo>
                    <a:pt x="1019634" y="2357795"/>
                  </a:lnTo>
                  <a:lnTo>
                    <a:pt x="1065844" y="2373947"/>
                  </a:lnTo>
                  <a:lnTo>
                    <a:pt x="1112503" y="2387830"/>
                  </a:lnTo>
                  <a:lnTo>
                    <a:pt x="1159533" y="2399454"/>
                  </a:lnTo>
                  <a:lnTo>
                    <a:pt x="1206857" y="2408832"/>
                  </a:lnTo>
                  <a:lnTo>
                    <a:pt x="1254399" y="2415976"/>
                  </a:lnTo>
                  <a:lnTo>
                    <a:pt x="1302079" y="2420896"/>
                  </a:lnTo>
                  <a:lnTo>
                    <a:pt x="1349822" y="2423605"/>
                  </a:lnTo>
                  <a:lnTo>
                    <a:pt x="1397549" y="2424115"/>
                  </a:lnTo>
                  <a:lnTo>
                    <a:pt x="1445184" y="2422437"/>
                  </a:lnTo>
                  <a:lnTo>
                    <a:pt x="1492649" y="2418583"/>
                  </a:lnTo>
                  <a:lnTo>
                    <a:pt x="1539867" y="2412565"/>
                  </a:lnTo>
                  <a:lnTo>
                    <a:pt x="1586759" y="2404395"/>
                  </a:lnTo>
                  <a:lnTo>
                    <a:pt x="1633250" y="2394084"/>
                  </a:lnTo>
                  <a:lnTo>
                    <a:pt x="1679262" y="2381644"/>
                  </a:lnTo>
                  <a:lnTo>
                    <a:pt x="1724717" y="2367087"/>
                  </a:lnTo>
                  <a:lnTo>
                    <a:pt x="1769538" y="2350424"/>
                  </a:lnTo>
                  <a:lnTo>
                    <a:pt x="1813648" y="2331668"/>
                  </a:lnTo>
                  <a:lnTo>
                    <a:pt x="1856968" y="2310830"/>
                  </a:lnTo>
                  <a:lnTo>
                    <a:pt x="1899423" y="2287921"/>
                  </a:lnTo>
                  <a:lnTo>
                    <a:pt x="1940935" y="2262955"/>
                  </a:lnTo>
                  <a:lnTo>
                    <a:pt x="1981425" y="2235941"/>
                  </a:lnTo>
                  <a:lnTo>
                    <a:pt x="2020818" y="2206893"/>
                  </a:lnTo>
                  <a:lnTo>
                    <a:pt x="2059035" y="2175821"/>
                  </a:lnTo>
                  <a:lnTo>
                    <a:pt x="2096000" y="2142738"/>
                  </a:lnTo>
                  <a:lnTo>
                    <a:pt x="2333109" y="239521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38286" y="2929889"/>
              <a:ext cx="236854" cy="344805"/>
            </a:xfrm>
            <a:custGeom>
              <a:avLst/>
              <a:gdLst/>
              <a:ahLst/>
              <a:cxnLst/>
              <a:rect l="l" t="t" r="r" b="b"/>
              <a:pathLst>
                <a:path w="236854" h="344804">
                  <a:moveTo>
                    <a:pt x="152019" y="0"/>
                  </a:moveTo>
                  <a:lnTo>
                    <a:pt x="0" y="311150"/>
                  </a:lnTo>
                  <a:lnTo>
                    <a:pt x="16025" y="319176"/>
                  </a:lnTo>
                  <a:lnTo>
                    <a:pt x="31908" y="327453"/>
                  </a:lnTo>
                  <a:lnTo>
                    <a:pt x="47648" y="335992"/>
                  </a:lnTo>
                  <a:lnTo>
                    <a:pt x="63246" y="344805"/>
                  </a:lnTo>
                  <a:lnTo>
                    <a:pt x="236474" y="44958"/>
                  </a:lnTo>
                  <a:lnTo>
                    <a:pt x="215616" y="33147"/>
                  </a:lnTo>
                  <a:lnTo>
                    <a:pt x="194579" y="21717"/>
                  </a:lnTo>
                  <a:lnTo>
                    <a:pt x="173376" y="10668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FF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38286" y="2929889"/>
              <a:ext cx="236854" cy="344805"/>
            </a:xfrm>
            <a:custGeom>
              <a:avLst/>
              <a:gdLst/>
              <a:ahLst/>
              <a:cxnLst/>
              <a:rect l="l" t="t" r="r" b="b"/>
              <a:pathLst>
                <a:path w="236854" h="344804">
                  <a:moveTo>
                    <a:pt x="152019" y="0"/>
                  </a:moveTo>
                  <a:lnTo>
                    <a:pt x="173376" y="10668"/>
                  </a:lnTo>
                  <a:lnTo>
                    <a:pt x="194579" y="21717"/>
                  </a:lnTo>
                  <a:lnTo>
                    <a:pt x="215616" y="33147"/>
                  </a:lnTo>
                  <a:lnTo>
                    <a:pt x="236474" y="44958"/>
                  </a:lnTo>
                  <a:lnTo>
                    <a:pt x="63246" y="344805"/>
                  </a:lnTo>
                  <a:lnTo>
                    <a:pt x="47648" y="335992"/>
                  </a:lnTo>
                  <a:lnTo>
                    <a:pt x="31908" y="327453"/>
                  </a:lnTo>
                  <a:lnTo>
                    <a:pt x="16025" y="319176"/>
                  </a:lnTo>
                  <a:lnTo>
                    <a:pt x="0" y="311150"/>
                  </a:lnTo>
                  <a:lnTo>
                    <a:pt x="152019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59168" y="3203447"/>
              <a:ext cx="3166110" cy="2339340"/>
            </a:xfrm>
            <a:custGeom>
              <a:avLst/>
              <a:gdLst/>
              <a:ahLst/>
              <a:cxnLst/>
              <a:rect l="l" t="t" r="r" b="b"/>
              <a:pathLst>
                <a:path w="3166109" h="2339340">
                  <a:moveTo>
                    <a:pt x="169545" y="1856232"/>
                  </a:moveTo>
                  <a:lnTo>
                    <a:pt x="169545" y="2339213"/>
                  </a:lnTo>
                  <a:lnTo>
                    <a:pt x="0" y="2339213"/>
                  </a:lnTo>
                </a:path>
                <a:path w="3166109" h="2339340">
                  <a:moveTo>
                    <a:pt x="2359152" y="496569"/>
                  </a:moveTo>
                  <a:lnTo>
                    <a:pt x="2756280" y="496569"/>
                  </a:lnTo>
                  <a:lnTo>
                    <a:pt x="2756280" y="0"/>
                  </a:lnTo>
                  <a:lnTo>
                    <a:pt x="3153282" y="0"/>
                  </a:lnTo>
                </a:path>
                <a:path w="3166109" h="2339340">
                  <a:moveTo>
                    <a:pt x="2246376" y="1591056"/>
                  </a:moveTo>
                  <a:lnTo>
                    <a:pt x="2706242" y="1591056"/>
                  </a:lnTo>
                  <a:lnTo>
                    <a:pt x="2706242" y="1806702"/>
                  </a:lnTo>
                  <a:lnTo>
                    <a:pt x="3165982" y="1806702"/>
                  </a:lnTo>
                </a:path>
              </a:pathLst>
            </a:custGeom>
            <a:ln w="12192">
              <a:solidFill>
                <a:srgbClr val="CFCF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23960" y="2465831"/>
              <a:ext cx="27940" cy="490220"/>
            </a:xfrm>
            <a:custGeom>
              <a:avLst/>
              <a:gdLst/>
              <a:ahLst/>
              <a:cxnLst/>
              <a:rect l="l" t="t" r="r" b="b"/>
              <a:pathLst>
                <a:path w="27940" h="490219">
                  <a:moveTo>
                    <a:pt x="0" y="489965"/>
                  </a:moveTo>
                  <a:lnTo>
                    <a:pt x="0" y="0"/>
                  </a:lnTo>
                  <a:lnTo>
                    <a:pt x="27940" y="0"/>
                  </a:lnTo>
                </a:path>
              </a:pathLst>
            </a:custGeom>
            <a:ln w="12192">
              <a:solidFill>
                <a:srgbClr val="CFCF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807928" y="2232236"/>
            <a:ext cx="955072" cy="440837"/>
          </a:xfrm>
          <a:prstGeom prst="rect">
            <a:avLst/>
          </a:prstGeom>
        </p:spPr>
        <p:txBody>
          <a:bodyPr vert="horz" wrap="square" lIns="0" tIns="27634" rIns="0" bIns="0" rtlCol="0">
            <a:spAutoFit/>
          </a:bodyPr>
          <a:lstStyle/>
          <a:p>
            <a:pPr marL="13817" algn="ctr">
              <a:spcBef>
                <a:spcPts val="218"/>
              </a:spcBef>
            </a:pPr>
            <a:r>
              <a:rPr sz="1500" spc="30" dirty="0">
                <a:solidFill>
                  <a:srgbClr val="00B0F0"/>
                </a:solidFill>
                <a:latin typeface="Tahoma"/>
                <a:cs typeface="Tahoma"/>
              </a:rPr>
              <a:t>23%</a:t>
            </a:r>
            <a:endParaRPr sz="1500">
              <a:solidFill>
                <a:srgbClr val="00B0F0"/>
              </a:solidFill>
              <a:latin typeface="Tahoma"/>
              <a:cs typeface="Tahoma"/>
            </a:endParaRPr>
          </a:p>
          <a:p>
            <a:pPr algn="ctr">
              <a:spcBef>
                <a:spcPts val="98"/>
              </a:spcBef>
            </a:pPr>
            <a:r>
              <a:rPr sz="1100" spc="-8" dirty="0">
                <a:solidFill>
                  <a:srgbClr val="00B0F0"/>
                </a:solidFill>
                <a:latin typeface="Tahoma"/>
                <a:cs typeface="Tahoma"/>
              </a:rPr>
              <a:t>Пешеходы</a:t>
            </a:r>
            <a:endParaRPr sz="1100">
              <a:solidFill>
                <a:srgbClr val="00B0F0"/>
              </a:solidFill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09681" y="3805058"/>
            <a:ext cx="723900" cy="466650"/>
          </a:xfrm>
          <a:prstGeom prst="rect">
            <a:avLst/>
          </a:prstGeom>
        </p:spPr>
        <p:txBody>
          <a:bodyPr vert="horz" wrap="square" lIns="0" tIns="4049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sz="1500" spc="30" dirty="0">
                <a:solidFill>
                  <a:srgbClr val="001F5F"/>
                </a:solidFill>
                <a:latin typeface="Tahoma"/>
                <a:cs typeface="Tahoma"/>
              </a:rPr>
              <a:t>69%</a:t>
            </a:r>
            <a:endParaRPr sz="1500">
              <a:latin typeface="Tahoma"/>
              <a:cs typeface="Tahoma"/>
            </a:endParaRPr>
          </a:p>
          <a:p>
            <a:pPr algn="ctr">
              <a:spcBef>
                <a:spcPts val="165"/>
              </a:spcBef>
            </a:pPr>
            <a:r>
              <a:rPr sz="1100" spc="-8" dirty="0">
                <a:solidFill>
                  <a:srgbClr val="0E1B3B"/>
                </a:solidFill>
                <a:latin typeface="Tahoma"/>
                <a:cs typeface="Tahoma"/>
              </a:rPr>
              <a:t>Пассажиры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37311" y="1741793"/>
            <a:ext cx="217170" cy="380040"/>
          </a:xfrm>
          <a:custGeom>
            <a:avLst/>
            <a:gdLst/>
            <a:ahLst/>
            <a:cxnLst/>
            <a:rect l="l" t="t" r="r" b="b"/>
            <a:pathLst>
              <a:path w="289560" h="506094">
                <a:moveTo>
                  <a:pt x="289178" y="314451"/>
                </a:moveTo>
                <a:lnTo>
                  <a:pt x="0" y="314451"/>
                </a:lnTo>
                <a:lnTo>
                  <a:pt x="146050" y="505587"/>
                </a:lnTo>
                <a:lnTo>
                  <a:pt x="289178" y="314451"/>
                </a:lnTo>
                <a:close/>
              </a:path>
              <a:path w="289560" h="506094">
                <a:moveTo>
                  <a:pt x="221487" y="93472"/>
                </a:moveTo>
                <a:lnTo>
                  <a:pt x="70485" y="93472"/>
                </a:lnTo>
                <a:lnTo>
                  <a:pt x="70485" y="314451"/>
                </a:lnTo>
                <a:lnTo>
                  <a:pt x="221487" y="314451"/>
                </a:lnTo>
                <a:lnTo>
                  <a:pt x="221487" y="93472"/>
                </a:lnTo>
                <a:close/>
              </a:path>
              <a:path w="289560" h="506094">
                <a:moveTo>
                  <a:pt x="221487" y="0"/>
                </a:moveTo>
                <a:lnTo>
                  <a:pt x="70485" y="0"/>
                </a:lnTo>
                <a:lnTo>
                  <a:pt x="70485" y="23368"/>
                </a:lnTo>
                <a:lnTo>
                  <a:pt x="221487" y="23368"/>
                </a:lnTo>
                <a:lnTo>
                  <a:pt x="221487" y="0"/>
                </a:lnTo>
                <a:close/>
              </a:path>
              <a:path w="289560" h="506094">
                <a:moveTo>
                  <a:pt x="221487" y="46736"/>
                </a:moveTo>
                <a:lnTo>
                  <a:pt x="70485" y="46736"/>
                </a:lnTo>
                <a:lnTo>
                  <a:pt x="70485" y="70104"/>
                </a:lnTo>
                <a:lnTo>
                  <a:pt x="221487" y="70104"/>
                </a:lnTo>
                <a:lnTo>
                  <a:pt x="221487" y="46736"/>
                </a:lnTo>
                <a:close/>
              </a:path>
            </a:pathLst>
          </a:custGeom>
          <a:solidFill>
            <a:srgbClr val="0D8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11316" y="1749232"/>
            <a:ext cx="680085" cy="286621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9529">
              <a:spcBef>
                <a:spcPts val="75"/>
              </a:spcBef>
            </a:pPr>
            <a:r>
              <a:rPr spc="56" dirty="0">
                <a:solidFill>
                  <a:srgbClr val="0D865F"/>
                </a:solidFill>
                <a:latin typeface="Tahoma"/>
                <a:cs typeface="Tahoma"/>
              </a:rPr>
              <a:t>-</a:t>
            </a:r>
            <a:r>
              <a:rPr spc="30" dirty="0">
                <a:solidFill>
                  <a:srgbClr val="0D865F"/>
                </a:solidFill>
                <a:latin typeface="Tahoma"/>
                <a:cs typeface="Tahoma"/>
              </a:rPr>
              <a:t>3,1%</a:t>
            </a:r>
            <a:endParaRPr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35026" y="3943640"/>
            <a:ext cx="217170" cy="380040"/>
          </a:xfrm>
          <a:custGeom>
            <a:avLst/>
            <a:gdLst/>
            <a:ahLst/>
            <a:cxnLst/>
            <a:rect l="l" t="t" r="r" b="b"/>
            <a:pathLst>
              <a:path w="289560" h="506095">
                <a:moveTo>
                  <a:pt x="289178" y="314452"/>
                </a:moveTo>
                <a:lnTo>
                  <a:pt x="0" y="314452"/>
                </a:lnTo>
                <a:lnTo>
                  <a:pt x="146050" y="505612"/>
                </a:lnTo>
                <a:lnTo>
                  <a:pt x="289178" y="314452"/>
                </a:lnTo>
                <a:close/>
              </a:path>
              <a:path w="289560" h="506095">
                <a:moveTo>
                  <a:pt x="221487" y="93472"/>
                </a:moveTo>
                <a:lnTo>
                  <a:pt x="70485" y="93472"/>
                </a:lnTo>
                <a:lnTo>
                  <a:pt x="70485" y="314452"/>
                </a:lnTo>
                <a:lnTo>
                  <a:pt x="221487" y="314452"/>
                </a:lnTo>
                <a:lnTo>
                  <a:pt x="221487" y="93472"/>
                </a:lnTo>
                <a:close/>
              </a:path>
              <a:path w="289560" h="506095">
                <a:moveTo>
                  <a:pt x="221487" y="0"/>
                </a:moveTo>
                <a:lnTo>
                  <a:pt x="70485" y="0"/>
                </a:lnTo>
                <a:lnTo>
                  <a:pt x="70485" y="23368"/>
                </a:lnTo>
                <a:lnTo>
                  <a:pt x="221487" y="23368"/>
                </a:lnTo>
                <a:lnTo>
                  <a:pt x="221487" y="0"/>
                </a:lnTo>
                <a:close/>
              </a:path>
              <a:path w="289560" h="506095">
                <a:moveTo>
                  <a:pt x="221487" y="46736"/>
                </a:moveTo>
                <a:lnTo>
                  <a:pt x="70485" y="46736"/>
                </a:lnTo>
                <a:lnTo>
                  <a:pt x="70485" y="70104"/>
                </a:lnTo>
                <a:lnTo>
                  <a:pt x="221487" y="70104"/>
                </a:lnTo>
                <a:lnTo>
                  <a:pt x="221487" y="46736"/>
                </a:lnTo>
                <a:close/>
              </a:path>
            </a:pathLst>
          </a:custGeom>
          <a:solidFill>
            <a:srgbClr val="0D86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919317" y="3926570"/>
            <a:ext cx="679608" cy="286621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9529">
              <a:spcBef>
                <a:spcPts val="75"/>
              </a:spcBef>
            </a:pPr>
            <a:r>
              <a:rPr spc="56" dirty="0">
                <a:solidFill>
                  <a:srgbClr val="0D865F"/>
                </a:solidFill>
                <a:latin typeface="Tahoma"/>
                <a:cs typeface="Tahoma"/>
              </a:rPr>
              <a:t>-</a:t>
            </a:r>
            <a:r>
              <a:rPr spc="26" dirty="0">
                <a:solidFill>
                  <a:srgbClr val="0D865F"/>
                </a:solidFill>
                <a:latin typeface="Tahoma"/>
                <a:cs typeface="Tahoma"/>
              </a:rPr>
              <a:t>3,0%</a:t>
            </a:r>
            <a:endParaRPr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48040" y="3609595"/>
            <a:ext cx="1043559" cy="439875"/>
          </a:xfrm>
          <a:prstGeom prst="rect">
            <a:avLst/>
          </a:prstGeom>
        </p:spPr>
        <p:txBody>
          <a:bodyPr vert="horz" wrap="square" lIns="0" tIns="26681" rIns="0" bIns="0" rtlCol="0">
            <a:spAutoFit/>
          </a:bodyPr>
          <a:lstStyle/>
          <a:p>
            <a:pPr marL="181524">
              <a:spcBef>
                <a:spcPts val="210"/>
              </a:spcBef>
            </a:pPr>
            <a:r>
              <a:rPr sz="1500" spc="56" dirty="0">
                <a:solidFill>
                  <a:srgbClr val="00B0F0"/>
                </a:solidFill>
                <a:latin typeface="Tahoma"/>
                <a:cs typeface="Tahoma"/>
              </a:rPr>
              <a:t>7%</a:t>
            </a:r>
            <a:endParaRPr sz="1500">
              <a:solidFill>
                <a:srgbClr val="00B0F0"/>
              </a:solidFill>
              <a:latin typeface="Tahoma"/>
              <a:cs typeface="Tahoma"/>
            </a:endParaRPr>
          </a:p>
          <a:p>
            <a:pPr marL="9529">
              <a:spcBef>
                <a:spcPts val="98"/>
              </a:spcBef>
            </a:pPr>
            <a:r>
              <a:rPr sz="1100" spc="-8" dirty="0">
                <a:solidFill>
                  <a:srgbClr val="00B0F0"/>
                </a:solidFill>
                <a:latin typeface="Tahoma"/>
                <a:cs typeface="Tahoma"/>
              </a:rPr>
              <a:t>Водители</a:t>
            </a:r>
            <a:endParaRPr sz="1100">
              <a:solidFill>
                <a:srgbClr val="00B0F0"/>
              </a:solidFill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18388" y="1696466"/>
            <a:ext cx="1311212" cy="440837"/>
          </a:xfrm>
          <a:prstGeom prst="rect">
            <a:avLst/>
          </a:prstGeom>
        </p:spPr>
        <p:txBody>
          <a:bodyPr vert="horz" wrap="square" lIns="0" tIns="27634" rIns="0" bIns="0" rtlCol="0">
            <a:spAutoFit/>
          </a:bodyPr>
          <a:lstStyle/>
          <a:p>
            <a:pPr marL="181524">
              <a:spcBef>
                <a:spcPts val="218"/>
              </a:spcBef>
            </a:pPr>
            <a:r>
              <a:rPr sz="1500" spc="56" dirty="0">
                <a:solidFill>
                  <a:srgbClr val="00B0F0"/>
                </a:solidFill>
                <a:latin typeface="Tahoma"/>
                <a:cs typeface="Tahoma"/>
              </a:rPr>
              <a:t>1%</a:t>
            </a:r>
            <a:endParaRPr sz="1500">
              <a:solidFill>
                <a:srgbClr val="00B0F0"/>
              </a:solidFill>
              <a:latin typeface="Tahoma"/>
              <a:cs typeface="Tahoma"/>
            </a:endParaRPr>
          </a:p>
          <a:p>
            <a:pPr marL="9529">
              <a:spcBef>
                <a:spcPts val="98"/>
              </a:spcBef>
            </a:pPr>
            <a:r>
              <a:rPr sz="1100" spc="-8" dirty="0">
                <a:solidFill>
                  <a:srgbClr val="00B0F0"/>
                </a:solidFill>
                <a:latin typeface="Tahoma"/>
                <a:cs typeface="Tahoma"/>
              </a:rPr>
              <a:t>Велосипедисты</a:t>
            </a:r>
            <a:endParaRPr sz="1100">
              <a:solidFill>
                <a:srgbClr val="00B0F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45"/>
            <a:ext cx="9144000" cy="631810"/>
            <a:chOff x="0" y="15240"/>
            <a:chExt cx="12192000" cy="841375"/>
          </a:xfrm>
        </p:grpSpPr>
        <p:sp>
          <p:nvSpPr>
            <p:cNvPr id="3" name="object 3"/>
            <p:cNvSpPr/>
            <p:nvPr/>
          </p:nvSpPr>
          <p:spPr>
            <a:xfrm>
              <a:off x="0" y="179832"/>
              <a:ext cx="12192000" cy="469900"/>
            </a:xfrm>
            <a:custGeom>
              <a:avLst/>
              <a:gdLst/>
              <a:ahLst/>
              <a:cxnLst/>
              <a:rect l="l" t="t" r="r" b="b"/>
              <a:pathLst>
                <a:path w="12192000" h="469900">
                  <a:moveTo>
                    <a:pt x="12192000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12192000" y="4693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3383" y="15240"/>
              <a:ext cx="816864" cy="8412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7494" y="196228"/>
            <a:ext cx="7623505" cy="195250"/>
          </a:xfrm>
          <a:prstGeom prst="rect">
            <a:avLst/>
          </a:prstGeom>
        </p:spPr>
        <p:txBody>
          <a:bodyPr vert="horz" wrap="square" lIns="0" tIns="10482" rIns="0" bIns="0" rtlCol="0">
            <a:spAutoFit/>
          </a:bodyPr>
          <a:lstStyle/>
          <a:p>
            <a:pPr marL="9529">
              <a:spcBef>
                <a:spcPts val="83"/>
              </a:spcBef>
              <a:tabLst>
                <a:tab pos="5156039" algn="l"/>
              </a:tabLst>
            </a:pPr>
            <a:r>
              <a:rPr sz="1200" b="1" spc="-64" dirty="0">
                <a:solidFill>
                  <a:schemeClr val="bg1"/>
                </a:solidFill>
                <a:latin typeface="Lucida Sans Unicode"/>
                <a:cs typeface="Lucida Sans Unicode"/>
              </a:rPr>
              <a:t>ГОСАВТОИНСПЕКЦИЯ</a:t>
            </a:r>
            <a:r>
              <a:rPr sz="1200" b="1" spc="-116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-49" dirty="0">
                <a:solidFill>
                  <a:schemeClr val="bg1"/>
                </a:solidFill>
                <a:latin typeface="Lucida Sans Unicode"/>
                <a:cs typeface="Lucida Sans Unicode"/>
              </a:rPr>
              <a:t>МВД</a:t>
            </a:r>
            <a:r>
              <a:rPr sz="1200" b="1" spc="-128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-8" dirty="0">
                <a:solidFill>
                  <a:schemeClr val="bg1"/>
                </a:solidFill>
                <a:latin typeface="Lucida Sans Unicode"/>
                <a:cs typeface="Lucida Sans Unicode"/>
              </a:rPr>
              <a:t>РОССИИ</a:t>
            </a:r>
            <a:r>
              <a:rPr sz="1200" b="1" spc="371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41" dirty="0">
                <a:solidFill>
                  <a:schemeClr val="bg1"/>
                </a:solidFill>
                <a:latin typeface="Tahoma"/>
                <a:cs typeface="Tahoma"/>
              </a:rPr>
              <a:t>|</a:t>
            </a:r>
            <a:r>
              <a:rPr sz="1200" b="1" spc="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100" b="1" spc="-53" dirty="0">
                <a:solidFill>
                  <a:schemeClr val="bg1"/>
                </a:solidFill>
                <a:latin typeface="Comic Sans MS"/>
                <a:cs typeface="Comic Sans MS"/>
              </a:rPr>
              <a:t>УВАЖЕНИЕ</a:t>
            </a:r>
            <a:r>
              <a:rPr sz="1100" b="1" spc="17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dirty="0">
                <a:solidFill>
                  <a:schemeClr val="bg1"/>
                </a:solidFill>
                <a:latin typeface="Comic Sans MS"/>
                <a:cs typeface="Comic Sans MS"/>
              </a:rPr>
              <a:t>|</a:t>
            </a:r>
            <a:r>
              <a:rPr sz="1100" b="1" spc="19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spc="-15" dirty="0">
                <a:solidFill>
                  <a:schemeClr val="bg1"/>
                </a:solidFill>
                <a:latin typeface="Comic Sans MS"/>
                <a:cs typeface="Comic Sans MS"/>
              </a:rPr>
              <a:t>ПРОФЕССИОНАЛИЗМ</a:t>
            </a:r>
            <a:r>
              <a:rPr sz="1100" b="1" dirty="0">
                <a:solidFill>
                  <a:schemeClr val="bg1"/>
                </a:solidFill>
                <a:latin typeface="Comic Sans MS"/>
                <a:cs typeface="Comic Sans MS"/>
              </a:rPr>
              <a:t>	|</a:t>
            </a:r>
            <a:r>
              <a:rPr sz="1100" b="1" spc="23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spc="-90" dirty="0">
                <a:solidFill>
                  <a:schemeClr val="bg1"/>
                </a:solidFill>
                <a:latin typeface="Comic Sans MS"/>
                <a:cs typeface="Comic Sans MS"/>
              </a:rPr>
              <a:t>БЕЗОПАСНОСТЬ</a:t>
            </a:r>
            <a:endParaRPr sz="1100" b="1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0" y="517525"/>
            <a:ext cx="5562600" cy="1159004"/>
          </a:xfrm>
          <a:prstGeom prst="rect">
            <a:avLst/>
          </a:prstGeom>
          <a:solidFill>
            <a:srgbClr val="E8E8EB"/>
          </a:solidFill>
        </p:spPr>
        <p:txBody>
          <a:bodyPr vert="horz" wrap="square" lIns="0" tIns="80995" rIns="0" bIns="0" rtlCol="0">
            <a:spAutoFit/>
          </a:bodyPr>
          <a:lstStyle/>
          <a:p>
            <a:pPr marL="2102532" marR="168660" indent="-1931013">
              <a:lnSpc>
                <a:spcPts val="2431"/>
              </a:lnSpc>
              <a:spcBef>
                <a:spcPts val="638"/>
              </a:spcBef>
            </a:pP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Учебный  фильм  НЦ  БДД  МВД  России  </a:t>
            </a:r>
          </a:p>
          <a:p>
            <a:pPr marL="2102532" marR="168660" indent="-1931013">
              <a:lnSpc>
                <a:spcPts val="2431"/>
              </a:lnSpc>
              <a:spcBef>
                <a:spcPts val="638"/>
              </a:spcBef>
            </a:pP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«Мотоцикл  в  руках  ребенка  –  </a:t>
            </a:r>
          </a:p>
          <a:p>
            <a:pPr marL="2102532" marR="168660" indent="-1931013">
              <a:lnSpc>
                <a:spcPts val="2431"/>
              </a:lnSpc>
              <a:spcBef>
                <a:spcPts val="638"/>
              </a:spcBef>
            </a:pPr>
            <a:r>
              <a:rPr lang="ru-RU" sz="19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игрушка  или  смертельная  опасность?</a:t>
            </a:r>
            <a:endParaRPr sz="1900" b="1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object 22"/>
          <p:cNvGrpSpPr/>
          <p:nvPr/>
        </p:nvGrpSpPr>
        <p:grpSpPr>
          <a:xfrm>
            <a:off x="336042" y="1010697"/>
            <a:ext cx="7990999" cy="3599173"/>
            <a:chOff x="448055" y="1345935"/>
            <a:chExt cx="10654665" cy="4792980"/>
          </a:xfrm>
        </p:grpSpPr>
        <p:pic>
          <p:nvPicPr>
            <p:cNvPr id="26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4485" y="1345935"/>
              <a:ext cx="3297773" cy="3300496"/>
            </a:xfrm>
            <a:prstGeom prst="rect">
              <a:avLst/>
            </a:prstGeom>
          </p:spPr>
        </p:pic>
        <p:pic>
          <p:nvPicPr>
            <p:cNvPr id="27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7767" y="2359151"/>
              <a:ext cx="3294888" cy="1831848"/>
            </a:xfrm>
            <a:prstGeom prst="rect">
              <a:avLst/>
            </a:prstGeom>
          </p:spPr>
        </p:pic>
        <p:pic>
          <p:nvPicPr>
            <p:cNvPr id="28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5" y="2392679"/>
              <a:ext cx="3060192" cy="3745992"/>
            </a:xfrm>
            <a:prstGeom prst="rect">
              <a:avLst/>
            </a:prstGeom>
          </p:spPr>
        </p:pic>
        <p:pic>
          <p:nvPicPr>
            <p:cNvPr id="29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2151" y="4105655"/>
              <a:ext cx="3270504" cy="2033016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5105400" y="3717925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82"/>
              </a:lnSpc>
              <a:spcBef>
                <a:spcPts val="319"/>
              </a:spcBef>
            </a:pPr>
            <a:r>
              <a:rPr lang="ru-RU" sz="1400" dirty="0" smtClean="0">
                <a:solidFill>
                  <a:srgbClr val="00B0F0"/>
                </a:solidFill>
                <a:latin typeface="Arial Black"/>
                <a:cs typeface="Arial Black"/>
              </a:rPr>
              <a:t>Канал</a:t>
            </a:r>
          </a:p>
          <a:p>
            <a:pPr marL="2382" algn="ctr">
              <a:lnSpc>
                <a:spcPts val="1782"/>
              </a:lnSpc>
            </a:pPr>
            <a:r>
              <a:rPr lang="ru-RU" sz="1400" b="1" dirty="0" smtClean="0">
                <a:solidFill>
                  <a:srgbClr val="00B0F0"/>
                </a:solidFill>
                <a:latin typeface="Calibri"/>
                <a:cs typeface="Calibri"/>
              </a:rPr>
              <a:t>«</a:t>
            </a:r>
            <a:r>
              <a:rPr lang="ru-RU" sz="1400" dirty="0" smtClean="0">
                <a:solidFill>
                  <a:srgbClr val="00B0F0"/>
                </a:solidFill>
                <a:latin typeface="Arial Black"/>
                <a:cs typeface="Arial Black"/>
              </a:rPr>
              <a:t>Госавтоинспекция МВД России</a:t>
            </a:r>
            <a:r>
              <a:rPr lang="ru-RU" sz="1400" b="1" dirty="0" smtClean="0">
                <a:solidFill>
                  <a:srgbClr val="00B0F0"/>
                </a:solidFill>
                <a:latin typeface="Calibri"/>
                <a:cs typeface="Calibri"/>
              </a:rPr>
              <a:t>»</a:t>
            </a:r>
            <a:endParaRPr lang="ru-RU" sz="1400" dirty="0" smtClean="0">
              <a:solidFill>
                <a:srgbClr val="00B0F0"/>
              </a:solidFill>
              <a:latin typeface="Calibri"/>
              <a:cs typeface="Calibri"/>
            </a:endParaRPr>
          </a:p>
          <a:p>
            <a:pPr marL="1429" algn="ctr">
              <a:spcBef>
                <a:spcPts val="38"/>
              </a:spcBef>
            </a:pPr>
            <a:r>
              <a:rPr lang="ru-RU" sz="1400" dirty="0" err="1" smtClean="0">
                <a:solidFill>
                  <a:srgbClr val="00B0F0"/>
                </a:solidFill>
                <a:latin typeface="Arial Black"/>
                <a:cs typeface="Arial Black"/>
              </a:rPr>
              <a:t>видеохостинга</a:t>
            </a:r>
            <a:r>
              <a:rPr lang="ru-RU" sz="1400" dirty="0" smtClean="0">
                <a:solidFill>
                  <a:srgbClr val="00B0F0"/>
                </a:solidFill>
                <a:latin typeface="Arial Black"/>
                <a:cs typeface="Arial Black"/>
              </a:rPr>
              <a:t> RUTUBE</a:t>
            </a:r>
            <a:endParaRPr lang="ru-RU" sz="1400" dirty="0">
              <a:solidFill>
                <a:srgbClr val="00B0F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45"/>
            <a:ext cx="9144000" cy="631810"/>
            <a:chOff x="0" y="15240"/>
            <a:chExt cx="12192000" cy="841375"/>
          </a:xfrm>
        </p:grpSpPr>
        <p:sp>
          <p:nvSpPr>
            <p:cNvPr id="3" name="object 3"/>
            <p:cNvSpPr/>
            <p:nvPr/>
          </p:nvSpPr>
          <p:spPr>
            <a:xfrm>
              <a:off x="0" y="179832"/>
              <a:ext cx="12192000" cy="469900"/>
            </a:xfrm>
            <a:custGeom>
              <a:avLst/>
              <a:gdLst/>
              <a:ahLst/>
              <a:cxnLst/>
              <a:rect l="l" t="t" r="r" b="b"/>
              <a:pathLst>
                <a:path w="12192000" h="469900">
                  <a:moveTo>
                    <a:pt x="12192000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12192000" y="4693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3383" y="15240"/>
              <a:ext cx="816864" cy="8412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7494" y="196228"/>
            <a:ext cx="7623505" cy="195250"/>
          </a:xfrm>
          <a:prstGeom prst="rect">
            <a:avLst/>
          </a:prstGeom>
        </p:spPr>
        <p:txBody>
          <a:bodyPr vert="horz" wrap="square" lIns="0" tIns="10482" rIns="0" bIns="0" rtlCol="0">
            <a:spAutoFit/>
          </a:bodyPr>
          <a:lstStyle/>
          <a:p>
            <a:pPr marL="9529">
              <a:spcBef>
                <a:spcPts val="83"/>
              </a:spcBef>
              <a:tabLst>
                <a:tab pos="5156039" algn="l"/>
              </a:tabLst>
            </a:pPr>
            <a:r>
              <a:rPr sz="1200" b="1" spc="-64" dirty="0">
                <a:solidFill>
                  <a:schemeClr val="bg1"/>
                </a:solidFill>
                <a:latin typeface="Lucida Sans Unicode"/>
                <a:cs typeface="Lucida Sans Unicode"/>
              </a:rPr>
              <a:t>ГОСАВТОИНСПЕКЦИЯ</a:t>
            </a:r>
            <a:r>
              <a:rPr sz="1200" b="1" spc="-116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-49" dirty="0">
                <a:solidFill>
                  <a:schemeClr val="bg1"/>
                </a:solidFill>
                <a:latin typeface="Lucida Sans Unicode"/>
                <a:cs typeface="Lucida Sans Unicode"/>
              </a:rPr>
              <a:t>МВД</a:t>
            </a:r>
            <a:r>
              <a:rPr sz="1200" b="1" spc="-128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-8" dirty="0">
                <a:solidFill>
                  <a:schemeClr val="bg1"/>
                </a:solidFill>
                <a:latin typeface="Lucida Sans Unicode"/>
                <a:cs typeface="Lucida Sans Unicode"/>
              </a:rPr>
              <a:t>РОССИИ</a:t>
            </a:r>
            <a:r>
              <a:rPr sz="1200" b="1" spc="371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41" dirty="0">
                <a:solidFill>
                  <a:schemeClr val="bg1"/>
                </a:solidFill>
                <a:latin typeface="Tahoma"/>
                <a:cs typeface="Tahoma"/>
              </a:rPr>
              <a:t>|</a:t>
            </a:r>
            <a:r>
              <a:rPr sz="1200" b="1" spc="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100" b="1" spc="-53" dirty="0">
                <a:solidFill>
                  <a:schemeClr val="bg1"/>
                </a:solidFill>
                <a:latin typeface="Comic Sans MS"/>
                <a:cs typeface="Comic Sans MS"/>
              </a:rPr>
              <a:t>УВАЖЕНИЕ</a:t>
            </a:r>
            <a:r>
              <a:rPr sz="1100" b="1" spc="17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dirty="0">
                <a:solidFill>
                  <a:schemeClr val="bg1"/>
                </a:solidFill>
                <a:latin typeface="Comic Sans MS"/>
                <a:cs typeface="Comic Sans MS"/>
              </a:rPr>
              <a:t>|</a:t>
            </a:r>
            <a:r>
              <a:rPr sz="1100" b="1" spc="19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spc="-15" dirty="0">
                <a:solidFill>
                  <a:schemeClr val="bg1"/>
                </a:solidFill>
                <a:latin typeface="Comic Sans MS"/>
                <a:cs typeface="Comic Sans MS"/>
              </a:rPr>
              <a:t>ПРОФЕССИОНАЛИЗМ</a:t>
            </a:r>
            <a:r>
              <a:rPr sz="1100" b="1" dirty="0">
                <a:solidFill>
                  <a:schemeClr val="bg1"/>
                </a:solidFill>
                <a:latin typeface="Comic Sans MS"/>
                <a:cs typeface="Comic Sans MS"/>
              </a:rPr>
              <a:t>	|</a:t>
            </a:r>
            <a:r>
              <a:rPr sz="1100" b="1" spc="23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spc="-90" dirty="0">
                <a:solidFill>
                  <a:schemeClr val="bg1"/>
                </a:solidFill>
                <a:latin typeface="Comic Sans MS"/>
                <a:cs typeface="Comic Sans MS"/>
              </a:rPr>
              <a:t>БЕЗОПАСНОСТЬ</a:t>
            </a:r>
            <a:endParaRPr sz="1100" b="1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6" name="object 3"/>
          <p:cNvSpPr/>
          <p:nvPr/>
        </p:nvSpPr>
        <p:spPr>
          <a:xfrm>
            <a:off x="0" y="517525"/>
            <a:ext cx="8305800" cy="659467"/>
          </a:xfrm>
          <a:custGeom>
            <a:avLst/>
            <a:gdLst/>
            <a:ahLst/>
            <a:cxnLst/>
            <a:rect l="l" t="t" r="r" b="b"/>
            <a:pathLst>
              <a:path w="10232390" h="878205">
                <a:moveTo>
                  <a:pt x="10232136" y="0"/>
                </a:moveTo>
                <a:lnTo>
                  <a:pt x="0" y="0"/>
                </a:lnTo>
                <a:lnTo>
                  <a:pt x="0" y="877824"/>
                </a:lnTo>
                <a:lnTo>
                  <a:pt x="10232136" y="877824"/>
                </a:lnTo>
                <a:lnTo>
                  <a:pt x="10232136" y="0"/>
                </a:lnTo>
                <a:close/>
              </a:path>
            </a:pathLst>
          </a:custGeom>
          <a:solidFill>
            <a:srgbClr val="E8E8EB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rgbClr val="00B0F0"/>
                </a:solidFill>
              </a:rPr>
              <a:t>Методические материалы для организаций отдыха детей и их оздоровления</a:t>
            </a:r>
            <a:endParaRPr>
              <a:solidFill>
                <a:srgbClr val="00B0F0"/>
              </a:solidFill>
            </a:endParaRPr>
          </a:p>
        </p:txBody>
      </p:sp>
      <p:pic>
        <p:nvPicPr>
          <p:cNvPr id="38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2" y="1269240"/>
            <a:ext cx="2743200" cy="1597598"/>
          </a:xfrm>
          <a:prstGeom prst="rect">
            <a:avLst/>
          </a:prstGeom>
        </p:spPr>
      </p:pic>
      <p:pic>
        <p:nvPicPr>
          <p:cNvPr id="39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432" y="2914903"/>
            <a:ext cx="2743200" cy="1712039"/>
          </a:xfrm>
          <a:prstGeom prst="rect">
            <a:avLst/>
          </a:prstGeom>
        </p:spPr>
      </p:pic>
      <p:pic>
        <p:nvPicPr>
          <p:cNvPr id="40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000" y="1279525"/>
            <a:ext cx="2313432" cy="2316288"/>
          </a:xfrm>
          <a:prstGeom prst="rect">
            <a:avLst/>
          </a:prstGeom>
        </p:spPr>
      </p:pic>
      <p:grpSp>
        <p:nvGrpSpPr>
          <p:cNvPr id="41" name="object 18"/>
          <p:cNvGrpSpPr/>
          <p:nvPr/>
        </p:nvGrpSpPr>
        <p:grpSpPr>
          <a:xfrm>
            <a:off x="4038600" y="1355725"/>
            <a:ext cx="1156001" cy="1207318"/>
            <a:chOff x="5130260" y="4021645"/>
            <a:chExt cx="1541335" cy="1607772"/>
          </a:xfrm>
        </p:grpSpPr>
        <p:pic>
          <p:nvPicPr>
            <p:cNvPr id="42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0260" y="4021645"/>
              <a:ext cx="1541335" cy="1607772"/>
            </a:xfrm>
            <a:prstGeom prst="rect">
              <a:avLst/>
            </a:prstGeom>
          </p:spPr>
        </p:pic>
        <p:pic>
          <p:nvPicPr>
            <p:cNvPr id="43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82055" y="4910328"/>
              <a:ext cx="231648" cy="246888"/>
            </a:xfrm>
            <a:prstGeom prst="rect">
              <a:avLst/>
            </a:prstGeom>
          </p:spPr>
        </p:pic>
        <p:sp>
          <p:nvSpPr>
            <p:cNvPr id="44" name="object 21"/>
            <p:cNvSpPr/>
            <p:nvPr/>
          </p:nvSpPr>
          <p:spPr>
            <a:xfrm>
              <a:off x="5782055" y="4910328"/>
              <a:ext cx="231775" cy="247015"/>
            </a:xfrm>
            <a:custGeom>
              <a:avLst/>
              <a:gdLst/>
              <a:ahLst/>
              <a:cxnLst/>
              <a:rect l="l" t="t" r="r" b="b"/>
              <a:pathLst>
                <a:path w="231775" h="247014">
                  <a:moveTo>
                    <a:pt x="0" y="123444"/>
                  </a:moveTo>
                  <a:lnTo>
                    <a:pt x="9096" y="75384"/>
                  </a:lnTo>
                  <a:lnTo>
                    <a:pt x="33909" y="36147"/>
                  </a:lnTo>
                  <a:lnTo>
                    <a:pt x="70723" y="9697"/>
                  </a:lnTo>
                  <a:lnTo>
                    <a:pt x="115824" y="0"/>
                  </a:lnTo>
                  <a:lnTo>
                    <a:pt x="160924" y="9697"/>
                  </a:lnTo>
                  <a:lnTo>
                    <a:pt x="197738" y="36147"/>
                  </a:lnTo>
                  <a:lnTo>
                    <a:pt x="222551" y="75384"/>
                  </a:lnTo>
                  <a:lnTo>
                    <a:pt x="231648" y="123444"/>
                  </a:lnTo>
                  <a:lnTo>
                    <a:pt x="222551" y="171503"/>
                  </a:lnTo>
                  <a:lnTo>
                    <a:pt x="197738" y="210740"/>
                  </a:lnTo>
                  <a:lnTo>
                    <a:pt x="160924" y="237190"/>
                  </a:lnTo>
                  <a:lnTo>
                    <a:pt x="115824" y="246888"/>
                  </a:lnTo>
                  <a:lnTo>
                    <a:pt x="70723" y="237190"/>
                  </a:lnTo>
                  <a:lnTo>
                    <a:pt x="33909" y="210740"/>
                  </a:lnTo>
                  <a:lnTo>
                    <a:pt x="9096" y="171503"/>
                  </a:lnTo>
                  <a:lnTo>
                    <a:pt x="0" y="123444"/>
                  </a:lnTo>
                  <a:close/>
                </a:path>
              </a:pathLst>
            </a:custGeom>
            <a:ln w="12192">
              <a:solidFill>
                <a:srgbClr val="3358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2055" y="4166616"/>
              <a:ext cx="231648" cy="246887"/>
            </a:xfrm>
            <a:prstGeom prst="rect">
              <a:avLst/>
            </a:prstGeom>
          </p:spPr>
        </p:pic>
        <p:sp>
          <p:nvSpPr>
            <p:cNvPr id="46" name="object 23"/>
            <p:cNvSpPr/>
            <p:nvPr/>
          </p:nvSpPr>
          <p:spPr>
            <a:xfrm>
              <a:off x="5782055" y="4166616"/>
              <a:ext cx="231775" cy="247015"/>
            </a:xfrm>
            <a:custGeom>
              <a:avLst/>
              <a:gdLst/>
              <a:ahLst/>
              <a:cxnLst/>
              <a:rect l="l" t="t" r="r" b="b"/>
              <a:pathLst>
                <a:path w="231775" h="247014">
                  <a:moveTo>
                    <a:pt x="0" y="123443"/>
                  </a:moveTo>
                  <a:lnTo>
                    <a:pt x="9096" y="75384"/>
                  </a:lnTo>
                  <a:lnTo>
                    <a:pt x="33909" y="36147"/>
                  </a:lnTo>
                  <a:lnTo>
                    <a:pt x="70723" y="9697"/>
                  </a:lnTo>
                  <a:lnTo>
                    <a:pt x="115824" y="0"/>
                  </a:lnTo>
                  <a:lnTo>
                    <a:pt x="160924" y="9697"/>
                  </a:lnTo>
                  <a:lnTo>
                    <a:pt x="197738" y="36147"/>
                  </a:lnTo>
                  <a:lnTo>
                    <a:pt x="222551" y="75384"/>
                  </a:lnTo>
                  <a:lnTo>
                    <a:pt x="231648" y="123443"/>
                  </a:lnTo>
                  <a:lnTo>
                    <a:pt x="222551" y="171503"/>
                  </a:lnTo>
                  <a:lnTo>
                    <a:pt x="197738" y="210740"/>
                  </a:lnTo>
                  <a:lnTo>
                    <a:pt x="160924" y="237190"/>
                  </a:lnTo>
                  <a:lnTo>
                    <a:pt x="115824" y="246887"/>
                  </a:lnTo>
                  <a:lnTo>
                    <a:pt x="70723" y="237190"/>
                  </a:lnTo>
                  <a:lnTo>
                    <a:pt x="33909" y="210740"/>
                  </a:lnTo>
                  <a:lnTo>
                    <a:pt x="9096" y="171503"/>
                  </a:lnTo>
                  <a:lnTo>
                    <a:pt x="0" y="123443"/>
                  </a:lnTo>
                  <a:close/>
                </a:path>
              </a:pathLst>
            </a:custGeom>
            <a:ln w="12192">
              <a:solidFill>
                <a:srgbClr val="3358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9"/>
          <p:cNvGrpSpPr/>
          <p:nvPr/>
        </p:nvGrpSpPr>
        <p:grpSpPr>
          <a:xfrm>
            <a:off x="3352800" y="3717925"/>
            <a:ext cx="260985" cy="272751"/>
            <a:chOff x="4733544" y="2517648"/>
            <a:chExt cx="347980" cy="363220"/>
          </a:xfrm>
        </p:grpSpPr>
        <p:sp>
          <p:nvSpPr>
            <p:cNvPr id="51" name="object 10"/>
            <p:cNvSpPr/>
            <p:nvPr/>
          </p:nvSpPr>
          <p:spPr>
            <a:xfrm>
              <a:off x="4733544" y="2517648"/>
              <a:ext cx="347980" cy="363220"/>
            </a:xfrm>
            <a:custGeom>
              <a:avLst/>
              <a:gdLst/>
              <a:ahLst/>
              <a:cxnLst/>
              <a:rect l="l" t="t" r="r" b="b"/>
              <a:pathLst>
                <a:path w="347979" h="363219">
                  <a:moveTo>
                    <a:pt x="173735" y="0"/>
                  </a:moveTo>
                  <a:lnTo>
                    <a:pt x="127529" y="6475"/>
                  </a:lnTo>
                  <a:lnTo>
                    <a:pt x="86021" y="24750"/>
                  </a:lnTo>
                  <a:lnTo>
                    <a:pt x="50863" y="53101"/>
                  </a:lnTo>
                  <a:lnTo>
                    <a:pt x="23706" y="89803"/>
                  </a:lnTo>
                  <a:lnTo>
                    <a:pt x="6201" y="133129"/>
                  </a:lnTo>
                  <a:lnTo>
                    <a:pt x="0" y="181355"/>
                  </a:lnTo>
                  <a:lnTo>
                    <a:pt x="6201" y="229582"/>
                  </a:lnTo>
                  <a:lnTo>
                    <a:pt x="23706" y="272908"/>
                  </a:lnTo>
                  <a:lnTo>
                    <a:pt x="50863" y="309610"/>
                  </a:lnTo>
                  <a:lnTo>
                    <a:pt x="86021" y="337961"/>
                  </a:lnTo>
                  <a:lnTo>
                    <a:pt x="127529" y="356236"/>
                  </a:lnTo>
                  <a:lnTo>
                    <a:pt x="173735" y="362712"/>
                  </a:lnTo>
                  <a:lnTo>
                    <a:pt x="219942" y="356236"/>
                  </a:lnTo>
                  <a:lnTo>
                    <a:pt x="261450" y="337961"/>
                  </a:lnTo>
                  <a:lnTo>
                    <a:pt x="296608" y="309610"/>
                  </a:lnTo>
                  <a:lnTo>
                    <a:pt x="323765" y="272908"/>
                  </a:lnTo>
                  <a:lnTo>
                    <a:pt x="341270" y="229582"/>
                  </a:lnTo>
                  <a:lnTo>
                    <a:pt x="347471" y="181355"/>
                  </a:lnTo>
                  <a:lnTo>
                    <a:pt x="341270" y="133129"/>
                  </a:lnTo>
                  <a:lnTo>
                    <a:pt x="323765" y="89803"/>
                  </a:lnTo>
                  <a:lnTo>
                    <a:pt x="296608" y="53101"/>
                  </a:lnTo>
                  <a:lnTo>
                    <a:pt x="261450" y="24750"/>
                  </a:lnTo>
                  <a:lnTo>
                    <a:pt x="219942" y="6475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FD6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11" descr="Маркеры-галочки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3009" y="2612826"/>
              <a:ext cx="230094" cy="172355"/>
            </a:xfrm>
            <a:prstGeom prst="rect">
              <a:avLst/>
            </a:prstGeom>
          </p:spPr>
        </p:pic>
      </p:grpSp>
      <p:grpSp>
        <p:nvGrpSpPr>
          <p:cNvPr id="53" name="object 12"/>
          <p:cNvGrpSpPr/>
          <p:nvPr/>
        </p:nvGrpSpPr>
        <p:grpSpPr>
          <a:xfrm>
            <a:off x="3352800" y="4251325"/>
            <a:ext cx="249555" cy="284195"/>
            <a:chOff x="4733544" y="3142488"/>
            <a:chExt cx="332740" cy="378460"/>
          </a:xfrm>
        </p:grpSpPr>
        <p:sp>
          <p:nvSpPr>
            <p:cNvPr id="54" name="object 13"/>
            <p:cNvSpPr/>
            <p:nvPr/>
          </p:nvSpPr>
          <p:spPr>
            <a:xfrm>
              <a:off x="4733544" y="3142488"/>
              <a:ext cx="332740" cy="378460"/>
            </a:xfrm>
            <a:custGeom>
              <a:avLst/>
              <a:gdLst/>
              <a:ahLst/>
              <a:cxnLst/>
              <a:rect l="l" t="t" r="r" b="b"/>
              <a:pathLst>
                <a:path w="332739" h="378460">
                  <a:moveTo>
                    <a:pt x="166115" y="0"/>
                  </a:moveTo>
                  <a:lnTo>
                    <a:pt x="121972" y="6748"/>
                  </a:lnTo>
                  <a:lnTo>
                    <a:pt x="82295" y="25795"/>
                  </a:lnTo>
                  <a:lnTo>
                    <a:pt x="48672" y="55340"/>
                  </a:lnTo>
                  <a:lnTo>
                    <a:pt x="22690" y="93584"/>
                  </a:lnTo>
                  <a:lnTo>
                    <a:pt x="5937" y="138729"/>
                  </a:lnTo>
                  <a:lnTo>
                    <a:pt x="0" y="188975"/>
                  </a:lnTo>
                  <a:lnTo>
                    <a:pt x="5937" y="239222"/>
                  </a:lnTo>
                  <a:lnTo>
                    <a:pt x="22690" y="284367"/>
                  </a:lnTo>
                  <a:lnTo>
                    <a:pt x="48672" y="322611"/>
                  </a:lnTo>
                  <a:lnTo>
                    <a:pt x="82295" y="352156"/>
                  </a:lnTo>
                  <a:lnTo>
                    <a:pt x="121972" y="371203"/>
                  </a:lnTo>
                  <a:lnTo>
                    <a:pt x="166115" y="377951"/>
                  </a:lnTo>
                  <a:lnTo>
                    <a:pt x="210259" y="371203"/>
                  </a:lnTo>
                  <a:lnTo>
                    <a:pt x="249936" y="352156"/>
                  </a:lnTo>
                  <a:lnTo>
                    <a:pt x="283559" y="322611"/>
                  </a:lnTo>
                  <a:lnTo>
                    <a:pt x="309541" y="284367"/>
                  </a:lnTo>
                  <a:lnTo>
                    <a:pt x="326294" y="239222"/>
                  </a:lnTo>
                  <a:lnTo>
                    <a:pt x="332231" y="188975"/>
                  </a:lnTo>
                  <a:lnTo>
                    <a:pt x="326294" y="138729"/>
                  </a:lnTo>
                  <a:lnTo>
                    <a:pt x="309541" y="93584"/>
                  </a:lnTo>
                  <a:lnTo>
                    <a:pt x="283559" y="55340"/>
                  </a:lnTo>
                  <a:lnTo>
                    <a:pt x="249935" y="25795"/>
                  </a:lnTo>
                  <a:lnTo>
                    <a:pt x="210259" y="6748"/>
                  </a:lnTo>
                  <a:lnTo>
                    <a:pt x="166115" y="0"/>
                  </a:lnTo>
                  <a:close/>
                </a:path>
              </a:pathLst>
            </a:custGeom>
            <a:solidFill>
              <a:srgbClr val="FD6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14" descr="Маркеры-галочки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3011" y="3245344"/>
              <a:ext cx="220948" cy="176894"/>
            </a:xfrm>
            <a:prstGeom prst="rect">
              <a:avLst/>
            </a:prstGeom>
          </p:spPr>
        </p:pic>
      </p:grpSp>
      <p:sp>
        <p:nvSpPr>
          <p:cNvPr id="56" name="object 5"/>
          <p:cNvSpPr txBox="1">
            <a:spLocks/>
          </p:cNvSpPr>
          <p:nvPr/>
        </p:nvSpPr>
        <p:spPr>
          <a:xfrm>
            <a:off x="3733800" y="3184525"/>
            <a:ext cx="5633720" cy="1776772"/>
          </a:xfrm>
          <a:prstGeom prst="rect">
            <a:avLst/>
          </a:prstGeom>
        </p:spPr>
        <p:txBody>
          <a:bodyPr vert="horz" wrap="square" lIns="0" tIns="9529" rIns="0" bIns="0" rtlCol="0">
            <a:spAutoFit/>
          </a:bodyPr>
          <a:lstStyle/>
          <a:p>
            <a:pPr marL="1762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-9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Видеоматериалы</a:t>
            </a:r>
          </a:p>
          <a:p>
            <a:pPr marL="1762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-9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628"/>
            <a:r>
              <a:rPr lang="ru-RU" sz="1600" spc="-153" dirty="0">
                <a:latin typeface="Arial" pitchFamily="34" charset="0"/>
                <a:cs typeface="Arial" pitchFamily="34" charset="0"/>
              </a:rPr>
              <a:t>презентационные</a:t>
            </a:r>
            <a:r>
              <a:rPr lang="ru-RU" sz="1600" spc="-79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60" dirty="0" smtClean="0">
                <a:latin typeface="Arial" pitchFamily="34" charset="0"/>
                <a:cs typeface="Arial" pitchFamily="34" charset="0"/>
              </a:rPr>
              <a:t>материалы</a:t>
            </a:r>
          </a:p>
          <a:p>
            <a:pPr marL="17628"/>
            <a:endParaRPr lang="ru-RU" spc="-90" dirty="0">
              <a:latin typeface="Arial" pitchFamily="34" charset="0"/>
              <a:ea typeface="+mn-ea"/>
              <a:cs typeface="Arial" pitchFamily="34" charset="0"/>
            </a:endParaRPr>
          </a:p>
          <a:p>
            <a:pPr marL="9529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-172" dirty="0">
                <a:latin typeface="Arial" pitchFamily="34" charset="0"/>
                <a:cs typeface="Arial" pitchFamily="34" charset="0"/>
              </a:rPr>
              <a:t>тезисы</a:t>
            </a:r>
            <a:r>
              <a:rPr lang="ru-RU" sz="1600" spc="-109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53" dirty="0">
                <a:latin typeface="Arial" pitchFamily="34" charset="0"/>
                <a:cs typeface="Arial" pitchFamily="34" charset="0"/>
              </a:rPr>
              <a:t>лекции</a:t>
            </a:r>
            <a:r>
              <a:rPr lang="ru-RU" sz="1600" spc="-113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24" dirty="0">
                <a:latin typeface="Arial" pitchFamily="34" charset="0"/>
                <a:cs typeface="Arial" pitchFamily="34" charset="0"/>
              </a:rPr>
              <a:t>по</a:t>
            </a:r>
            <a:r>
              <a:rPr lang="ru-RU" sz="1600" spc="-94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233" dirty="0">
                <a:latin typeface="Arial" pitchFamily="34" charset="0"/>
                <a:cs typeface="Arial" pitchFamily="34" charset="0"/>
              </a:rPr>
              <a:t>БДД</a:t>
            </a:r>
            <a:r>
              <a:rPr lang="ru-RU" sz="1600" spc="-79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39" dirty="0">
                <a:latin typeface="Arial" pitchFamily="34" charset="0"/>
                <a:cs typeface="Arial" pitchFamily="34" charset="0"/>
              </a:rPr>
              <a:t>для</a:t>
            </a:r>
            <a:r>
              <a:rPr lang="ru-RU" sz="1600" spc="-83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43" dirty="0">
                <a:latin typeface="Arial" pitchFamily="34" charset="0"/>
                <a:cs typeface="Arial" pitchFamily="34" charset="0"/>
              </a:rPr>
              <a:t>выступления</a:t>
            </a:r>
            <a:r>
              <a:rPr lang="ru-RU" sz="1600" spc="-10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71" dirty="0">
                <a:latin typeface="Arial" pitchFamily="34" charset="0"/>
                <a:cs typeface="Arial" pitchFamily="34" charset="0"/>
              </a:rPr>
              <a:t>перед</a:t>
            </a:r>
          </a:p>
          <a:p>
            <a:pPr marL="9529" marR="0" lvl="0" indent="0" defTabSz="914400" eaLnBrk="1" fontAlgn="auto" latinLnBrk="0" hangingPunct="1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spc="-135" dirty="0">
                <a:latin typeface="Arial" pitchFamily="34" charset="0"/>
                <a:cs typeface="Arial" pitchFamily="34" charset="0"/>
              </a:rPr>
              <a:t>детьми</a:t>
            </a:r>
            <a:r>
              <a:rPr lang="ru-RU" sz="1600" spc="-10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7-</a:t>
            </a:r>
            <a:r>
              <a:rPr lang="ru-RU" sz="1600" spc="-90" dirty="0">
                <a:latin typeface="Arial" pitchFamily="34" charset="0"/>
                <a:cs typeface="Arial" pitchFamily="34" charset="0"/>
              </a:rPr>
              <a:t>15</a:t>
            </a:r>
            <a:r>
              <a:rPr lang="ru-RU" sz="1600" spc="-109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9" dirty="0">
                <a:latin typeface="Arial" pitchFamily="34" charset="0"/>
                <a:cs typeface="Arial" pitchFamily="34" charset="0"/>
              </a:rPr>
              <a:t>лет</a:t>
            </a:r>
          </a:p>
          <a:p>
            <a:pPr marL="1762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-9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7" name="object 6"/>
          <p:cNvGrpSpPr/>
          <p:nvPr/>
        </p:nvGrpSpPr>
        <p:grpSpPr>
          <a:xfrm>
            <a:off x="3352800" y="3184525"/>
            <a:ext cx="258604" cy="272751"/>
            <a:chOff x="4706111" y="1892807"/>
            <a:chExt cx="344805" cy="363220"/>
          </a:xfrm>
        </p:grpSpPr>
        <p:sp>
          <p:nvSpPr>
            <p:cNvPr id="58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solidFill>
              <a:srgbClr val="FD63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8" descr="Маркеры-галочки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45"/>
            <a:ext cx="9144000" cy="631810"/>
            <a:chOff x="0" y="15240"/>
            <a:chExt cx="12192000" cy="841375"/>
          </a:xfrm>
        </p:grpSpPr>
        <p:sp>
          <p:nvSpPr>
            <p:cNvPr id="3" name="object 3"/>
            <p:cNvSpPr/>
            <p:nvPr/>
          </p:nvSpPr>
          <p:spPr>
            <a:xfrm>
              <a:off x="0" y="179832"/>
              <a:ext cx="12192000" cy="469900"/>
            </a:xfrm>
            <a:custGeom>
              <a:avLst/>
              <a:gdLst/>
              <a:ahLst/>
              <a:cxnLst/>
              <a:rect l="l" t="t" r="r" b="b"/>
              <a:pathLst>
                <a:path w="12192000" h="469900">
                  <a:moveTo>
                    <a:pt x="12192000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12192000" y="4693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3383" y="15240"/>
              <a:ext cx="816864" cy="8412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77494" y="196228"/>
            <a:ext cx="7623505" cy="195250"/>
          </a:xfrm>
          <a:prstGeom prst="rect">
            <a:avLst/>
          </a:prstGeom>
        </p:spPr>
        <p:txBody>
          <a:bodyPr vert="horz" wrap="square" lIns="0" tIns="10482" rIns="0" bIns="0" rtlCol="0">
            <a:spAutoFit/>
          </a:bodyPr>
          <a:lstStyle/>
          <a:p>
            <a:pPr marL="9529">
              <a:spcBef>
                <a:spcPts val="83"/>
              </a:spcBef>
              <a:tabLst>
                <a:tab pos="5156039" algn="l"/>
              </a:tabLst>
            </a:pPr>
            <a:r>
              <a:rPr sz="1200" b="1" spc="-64" dirty="0">
                <a:solidFill>
                  <a:schemeClr val="bg1"/>
                </a:solidFill>
                <a:latin typeface="Lucida Sans Unicode"/>
                <a:cs typeface="Lucida Sans Unicode"/>
              </a:rPr>
              <a:t>ГОСАВТОИНСПЕКЦИЯ</a:t>
            </a:r>
            <a:r>
              <a:rPr sz="1200" b="1" spc="-116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-49" dirty="0">
                <a:solidFill>
                  <a:schemeClr val="bg1"/>
                </a:solidFill>
                <a:latin typeface="Lucida Sans Unicode"/>
                <a:cs typeface="Lucida Sans Unicode"/>
              </a:rPr>
              <a:t>МВД</a:t>
            </a:r>
            <a:r>
              <a:rPr sz="1200" b="1" spc="-128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-8" dirty="0">
                <a:solidFill>
                  <a:schemeClr val="bg1"/>
                </a:solidFill>
                <a:latin typeface="Lucida Sans Unicode"/>
                <a:cs typeface="Lucida Sans Unicode"/>
              </a:rPr>
              <a:t>РОССИИ</a:t>
            </a:r>
            <a:r>
              <a:rPr sz="1200" b="1" spc="371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200" b="1" spc="41" dirty="0">
                <a:solidFill>
                  <a:schemeClr val="bg1"/>
                </a:solidFill>
                <a:latin typeface="Tahoma"/>
                <a:cs typeface="Tahoma"/>
              </a:rPr>
              <a:t>|</a:t>
            </a:r>
            <a:r>
              <a:rPr sz="1200" b="1" spc="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100" b="1" spc="-53" dirty="0">
                <a:solidFill>
                  <a:schemeClr val="bg1"/>
                </a:solidFill>
                <a:latin typeface="Comic Sans MS"/>
                <a:cs typeface="Comic Sans MS"/>
              </a:rPr>
              <a:t>УВАЖЕНИЕ</a:t>
            </a:r>
            <a:r>
              <a:rPr sz="1100" b="1" spc="17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dirty="0">
                <a:solidFill>
                  <a:schemeClr val="bg1"/>
                </a:solidFill>
                <a:latin typeface="Comic Sans MS"/>
                <a:cs typeface="Comic Sans MS"/>
              </a:rPr>
              <a:t>|</a:t>
            </a:r>
            <a:r>
              <a:rPr sz="1100" b="1" spc="19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spc="-15" dirty="0">
                <a:solidFill>
                  <a:schemeClr val="bg1"/>
                </a:solidFill>
                <a:latin typeface="Comic Sans MS"/>
                <a:cs typeface="Comic Sans MS"/>
              </a:rPr>
              <a:t>ПРОФЕССИОНАЛИЗМ</a:t>
            </a:r>
            <a:r>
              <a:rPr sz="1100" b="1" dirty="0">
                <a:solidFill>
                  <a:schemeClr val="bg1"/>
                </a:solidFill>
                <a:latin typeface="Comic Sans MS"/>
                <a:cs typeface="Comic Sans MS"/>
              </a:rPr>
              <a:t>	|</a:t>
            </a:r>
            <a:r>
              <a:rPr sz="1100" b="1" spc="236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100" b="1" spc="-90" dirty="0">
                <a:solidFill>
                  <a:schemeClr val="bg1"/>
                </a:solidFill>
                <a:latin typeface="Comic Sans MS"/>
                <a:cs typeface="Comic Sans MS"/>
              </a:rPr>
              <a:t>БЕЗОПАСНОСТЬ</a:t>
            </a:r>
            <a:endParaRPr sz="1100" b="1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3" descr="$PPTXTitle"/>
          <p:cNvSpPr txBox="1">
            <a:spLocks/>
          </p:cNvSpPr>
          <p:nvPr/>
        </p:nvSpPr>
        <p:spPr>
          <a:xfrm>
            <a:off x="0" y="517525"/>
            <a:ext cx="7429500" cy="324646"/>
          </a:xfrm>
          <a:prstGeom prst="rect">
            <a:avLst/>
          </a:prstGeom>
          <a:solidFill>
            <a:srgbClr val="E8E8EB"/>
          </a:solidFill>
        </p:spPr>
        <p:txBody>
          <a:bodyPr vert="horz" wrap="square" lIns="0" tIns="92906" rIns="0" bIns="0" rtlCol="0">
            <a:spAutoFit/>
          </a:bodyPr>
          <a:lstStyle/>
          <a:p>
            <a:pPr marL="263472" marR="0" lvl="0" indent="0" defTabSz="914400" eaLnBrk="1" fontAlgn="auto" latinLnBrk="0" hangingPunct="1">
              <a:lnSpc>
                <a:spcPct val="100000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Официальный сайт Госавтоинспекции МВД России (</a:t>
            </a:r>
            <a:r>
              <a:rPr kumimoji="0" lang="ru-RU" sz="1500" b="1" i="0" u="none" strike="noStrike" kern="0" cap="none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Госавтоинспекция.рф</a:t>
            </a:r>
            <a:r>
              <a:rPr kumimoji="0" lang="ru-RU" sz="1500" b="0" i="0" u="none" strike="noStrike" kern="0" cap="none" spc="-113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72" y="2056016"/>
            <a:ext cx="3331746" cy="787681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009" y="2877146"/>
            <a:ext cx="3519172" cy="2014990"/>
          </a:xfrm>
          <a:prstGeom prst="rect">
            <a:avLst/>
          </a:prstGeom>
        </p:spPr>
      </p:pic>
      <p:pic>
        <p:nvPicPr>
          <p:cNvPr id="9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14383" y="1525627"/>
            <a:ext cx="3004863" cy="3010695"/>
          </a:xfrm>
          <a:prstGeom prst="rect">
            <a:avLst/>
          </a:prstGeom>
        </p:spPr>
      </p:pic>
      <p:pic>
        <p:nvPicPr>
          <p:cNvPr id="10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071" y="952149"/>
            <a:ext cx="3650742" cy="10643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/>
          <p:cNvSpPr/>
          <p:nvPr/>
        </p:nvSpPr>
        <p:spPr>
          <a:xfrm>
            <a:off x="0" y="1050925"/>
            <a:ext cx="4953000" cy="381000"/>
          </a:xfrm>
          <a:custGeom>
            <a:avLst/>
            <a:gdLst/>
            <a:ahLst/>
            <a:cxnLst/>
            <a:rect l="l" t="t" r="r" b="b"/>
            <a:pathLst>
              <a:path w="4380230" h="822960">
                <a:moveTo>
                  <a:pt x="4242816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4242816" y="822960"/>
                </a:lnTo>
                <a:lnTo>
                  <a:pt x="4286146" y="815961"/>
                </a:lnTo>
                <a:lnTo>
                  <a:pt x="4323795" y="796478"/>
                </a:lnTo>
                <a:lnTo>
                  <a:pt x="4353494" y="766779"/>
                </a:lnTo>
                <a:lnTo>
                  <a:pt x="4372977" y="729130"/>
                </a:lnTo>
                <a:lnTo>
                  <a:pt x="4379976" y="685800"/>
                </a:lnTo>
                <a:lnTo>
                  <a:pt x="4379976" y="137160"/>
                </a:lnTo>
                <a:lnTo>
                  <a:pt x="4372977" y="93829"/>
                </a:lnTo>
                <a:lnTo>
                  <a:pt x="4353494" y="56180"/>
                </a:lnTo>
                <a:lnTo>
                  <a:pt x="4323795" y="26481"/>
                </a:lnTo>
                <a:lnTo>
                  <a:pt x="4286146" y="6998"/>
                </a:lnTo>
                <a:lnTo>
                  <a:pt x="4242816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96243"/>
          </a:xfrm>
          <a:prstGeom prst="rect">
            <a:avLst/>
          </a:prstGeom>
        </p:spPr>
        <p:txBody>
          <a:bodyPr vert="horz" wrap="square" lIns="0" tIns="19058" rIns="0" bIns="0" rtlCol="0">
            <a:spAutoFit/>
          </a:bodyPr>
          <a:lstStyle/>
          <a:p>
            <a:pPr marL="28586">
              <a:spcBef>
                <a:spcPts val="150"/>
              </a:spcBef>
            </a:pPr>
            <a:fld id="{81D60167-4931-47E6-BA6A-407CBD079E47}" type="slidenum">
              <a:rPr spc="30" dirty="0"/>
              <a:pPr marL="28586">
                <a:spcBef>
                  <a:spcPts val="150"/>
                </a:spcBef>
              </a:pPr>
              <a:t>9</a:t>
            </a:fld>
            <a:endParaRPr spc="3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36525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lang="ru-RU" dirty="0" smtClean="0">
                <a:solidFill>
                  <a:schemeClr val="bg1"/>
                </a:solidFill>
                <a:latin typeface="Cambria"/>
                <a:cs typeface="Cambria"/>
              </a:rPr>
              <a:t>ПРОФИЛАКТИКЕ</a:t>
            </a:r>
            <a:r>
              <a:rPr lang="ru-RU" spc="3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ru-RU" spc="-10" dirty="0" smtClean="0">
                <a:solidFill>
                  <a:schemeClr val="bg1"/>
                </a:solidFill>
                <a:latin typeface="Cambria"/>
                <a:cs typeface="Cambria"/>
              </a:rPr>
              <a:t>ДЕТСКОГО </a:t>
            </a:r>
            <a:r>
              <a:rPr lang="ru-RU" spc="-40" dirty="0" smtClean="0">
                <a:solidFill>
                  <a:schemeClr val="bg1"/>
                </a:solidFill>
                <a:latin typeface="Cambria"/>
                <a:cs typeface="Cambria"/>
              </a:rPr>
              <a:t>ТРАВМАТИЗМА</a:t>
            </a:r>
            <a:r>
              <a:rPr lang="ru-RU" spc="4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mbria"/>
                <a:cs typeface="Cambria"/>
              </a:rPr>
              <a:t>НА</a:t>
            </a:r>
            <a:r>
              <a:rPr lang="ru-RU" spc="7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ru-RU" spc="-10" dirty="0" smtClean="0">
                <a:solidFill>
                  <a:schemeClr val="bg1"/>
                </a:solidFill>
                <a:latin typeface="Cambria"/>
                <a:cs typeface="Cambria"/>
              </a:rPr>
              <a:t>ЖЕЛЕЗНОДОРОЖНОМ ТРАНСПОРТЕ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object 3"/>
          <p:cNvSpPr txBox="1">
            <a:spLocks noGrp="1"/>
          </p:cNvSpPr>
          <p:nvPr>
            <p:ph type="title"/>
          </p:nvPr>
        </p:nvSpPr>
        <p:spPr>
          <a:xfrm>
            <a:off x="152400" y="1050925"/>
            <a:ext cx="45186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2000" spc="-10" dirty="0" smtClean="0"/>
              <a:t>Основные причины </a:t>
            </a:r>
            <a:r>
              <a:rPr lang="ru-RU" sz="2000" spc="-90" dirty="0" err="1" smtClean="0"/>
              <a:t>травмирования</a:t>
            </a:r>
            <a:endParaRPr lang="ru-RU" sz="2000" dirty="0"/>
          </a:p>
        </p:txBody>
      </p:sp>
      <p:sp>
        <p:nvSpPr>
          <p:cNvPr id="13" name="object 2"/>
          <p:cNvSpPr txBox="1"/>
          <p:nvPr/>
        </p:nvSpPr>
        <p:spPr>
          <a:xfrm>
            <a:off x="457200" y="1508125"/>
            <a:ext cx="7924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600" spc="-70" dirty="0">
                <a:latin typeface="Microsoft Sans Serif"/>
                <a:cs typeface="Microsoft Sans Serif"/>
              </a:rPr>
              <a:t>переход </a:t>
            </a:r>
            <a:r>
              <a:rPr sz="1600" spc="-80" dirty="0">
                <a:latin typeface="Microsoft Sans Serif"/>
                <a:cs typeface="Microsoft Sans Serif"/>
              </a:rPr>
              <a:t>железнодорожных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путей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неустановленных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местах</a:t>
            </a:r>
            <a:r>
              <a:rPr sz="1600" spc="-10" dirty="0"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356870" indent="-344170">
              <a:lnSpc>
                <a:spcPct val="100000"/>
              </a:lnSpc>
              <a:tabLst>
                <a:tab pos="35687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неоправданная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ничем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спешка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беспечность</a:t>
            </a:r>
            <a:r>
              <a:rPr sz="1600" spc="-10" dirty="0"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356870" indent="-344170">
              <a:lnSpc>
                <a:spcPct val="100000"/>
              </a:lnSpc>
              <a:tabLst>
                <a:tab pos="356870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нежелание</a:t>
            </a:r>
            <a:r>
              <a:rPr sz="1600" spc="-1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пользоваться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пешеходными</a:t>
            </a:r>
            <a:r>
              <a:rPr sz="1600" spc="-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мостами,</a:t>
            </a:r>
            <a:r>
              <a:rPr sz="1600" spc="-1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тоннелями</a:t>
            </a:r>
            <a:r>
              <a:rPr sz="1600" spc="-10" dirty="0">
                <a:latin typeface="Arial MT"/>
                <a:cs typeface="Arial MT"/>
              </a:rPr>
              <a:t>;</a:t>
            </a:r>
            <a:endParaRPr sz="1600">
              <a:latin typeface="Arial MT"/>
              <a:cs typeface="Arial MT"/>
            </a:endParaRPr>
          </a:p>
          <a:p>
            <a:pPr marL="356870" indent="-344170">
              <a:lnSpc>
                <a:spcPct val="100000"/>
              </a:lnSpc>
              <a:tabLst>
                <a:tab pos="356870" algn="l"/>
              </a:tabLst>
            </a:pPr>
            <a:r>
              <a:rPr sz="1600" spc="-75" dirty="0">
                <a:latin typeface="Microsoft Sans Serif"/>
                <a:cs typeface="Microsoft Sans Serif"/>
              </a:rPr>
              <a:t>попытки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55" dirty="0">
                <a:latin typeface="Microsoft Sans Serif"/>
                <a:cs typeface="Microsoft Sans Serif"/>
              </a:rPr>
              <a:t>несовершеннолетних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60" dirty="0">
                <a:latin typeface="Microsoft Sans Serif"/>
                <a:cs typeface="Microsoft Sans Serif"/>
              </a:rPr>
              <a:t>сделать </a:t>
            </a:r>
            <a:r>
              <a:rPr sz="1600" spc="-10">
                <a:latin typeface="Microsoft Sans Serif"/>
                <a:cs typeface="Microsoft Sans Serif"/>
              </a:rPr>
              <a:t>«</a:t>
            </a:r>
            <a:r>
              <a:rPr sz="1600" spc="-10" smtClean="0">
                <a:latin typeface="Microsoft Sans Serif"/>
                <a:cs typeface="Microsoft Sans Serif"/>
              </a:rPr>
              <a:t>селфи»</a:t>
            </a:r>
            <a:r>
              <a:rPr sz="1600" smtClean="0">
                <a:latin typeface="Microsoft Sans Serif"/>
                <a:cs typeface="Microsoft Sans Serif"/>
              </a:rPr>
              <a:t>в</a:t>
            </a:r>
            <a:r>
              <a:rPr lang="ru-RU" sz="1600" spc="-125" dirty="0">
                <a:latin typeface="Microsoft Sans Serif"/>
                <a:cs typeface="Microsoft Sans Serif"/>
              </a:rPr>
              <a:t> </a:t>
            </a:r>
            <a:r>
              <a:rPr sz="1600" spc="-55" smtClean="0">
                <a:latin typeface="Microsoft Sans Serif"/>
                <a:cs typeface="Microsoft Sans Serif"/>
              </a:rPr>
              <a:t>непосредственной</a:t>
            </a:r>
            <a:r>
              <a:rPr sz="1600" spc="-10" smtClean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близости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</a:t>
            </a:r>
            <a:r>
              <a:rPr sz="1600" spc="-105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железной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дороги</a:t>
            </a:r>
            <a:r>
              <a:rPr sz="1600" spc="-10" dirty="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6"/>
          <p:cNvGrpSpPr/>
          <p:nvPr/>
        </p:nvGrpSpPr>
        <p:grpSpPr>
          <a:xfrm>
            <a:off x="228600" y="1584325"/>
            <a:ext cx="198000" cy="216000"/>
            <a:chOff x="4706111" y="1892807"/>
            <a:chExt cx="344805" cy="363220"/>
          </a:xfrm>
          <a:solidFill>
            <a:srgbClr val="00B0F0"/>
          </a:solidFill>
        </p:grpSpPr>
        <p:sp>
          <p:nvSpPr>
            <p:cNvPr id="15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  <p:grpSp>
        <p:nvGrpSpPr>
          <p:cNvPr id="26" name="object 6"/>
          <p:cNvGrpSpPr/>
          <p:nvPr/>
        </p:nvGrpSpPr>
        <p:grpSpPr>
          <a:xfrm>
            <a:off x="228600" y="1812925"/>
            <a:ext cx="198000" cy="216000"/>
            <a:chOff x="4706111" y="1892807"/>
            <a:chExt cx="344805" cy="363220"/>
          </a:xfrm>
          <a:solidFill>
            <a:srgbClr val="00B0F0"/>
          </a:solidFill>
        </p:grpSpPr>
        <p:sp>
          <p:nvSpPr>
            <p:cNvPr id="27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  <p:grpSp>
        <p:nvGrpSpPr>
          <p:cNvPr id="29" name="object 6"/>
          <p:cNvGrpSpPr/>
          <p:nvPr/>
        </p:nvGrpSpPr>
        <p:grpSpPr>
          <a:xfrm>
            <a:off x="228600" y="2041525"/>
            <a:ext cx="198000" cy="216000"/>
            <a:chOff x="4706111" y="1892807"/>
            <a:chExt cx="344805" cy="363220"/>
          </a:xfrm>
          <a:solidFill>
            <a:srgbClr val="00B0F0"/>
          </a:solidFill>
        </p:grpSpPr>
        <p:sp>
          <p:nvSpPr>
            <p:cNvPr id="30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  <p:grpSp>
        <p:nvGrpSpPr>
          <p:cNvPr id="32" name="object 6"/>
          <p:cNvGrpSpPr/>
          <p:nvPr/>
        </p:nvGrpSpPr>
        <p:grpSpPr>
          <a:xfrm>
            <a:off x="228600" y="2270125"/>
            <a:ext cx="198000" cy="216000"/>
            <a:chOff x="4706111" y="1892807"/>
            <a:chExt cx="344805" cy="363220"/>
          </a:xfrm>
          <a:solidFill>
            <a:srgbClr val="00B0F0"/>
          </a:solidFill>
        </p:grpSpPr>
        <p:sp>
          <p:nvSpPr>
            <p:cNvPr id="33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  <p:sp>
        <p:nvSpPr>
          <p:cNvPr id="35" name="object 5"/>
          <p:cNvSpPr/>
          <p:nvPr/>
        </p:nvSpPr>
        <p:spPr>
          <a:xfrm>
            <a:off x="4038600" y="2574925"/>
            <a:ext cx="4953000" cy="381000"/>
          </a:xfrm>
          <a:custGeom>
            <a:avLst/>
            <a:gdLst/>
            <a:ahLst/>
            <a:cxnLst/>
            <a:rect l="l" t="t" r="r" b="b"/>
            <a:pathLst>
              <a:path w="4380230" h="822960">
                <a:moveTo>
                  <a:pt x="4242816" y="0"/>
                </a:moveTo>
                <a:lnTo>
                  <a:pt x="137159" y="0"/>
                </a:lnTo>
                <a:lnTo>
                  <a:pt x="93805" y="6998"/>
                </a:lnTo>
                <a:lnTo>
                  <a:pt x="56153" y="26481"/>
                </a:lnTo>
                <a:lnTo>
                  <a:pt x="26462" y="56180"/>
                </a:lnTo>
                <a:lnTo>
                  <a:pt x="6992" y="93829"/>
                </a:lnTo>
                <a:lnTo>
                  <a:pt x="0" y="137160"/>
                </a:lnTo>
                <a:lnTo>
                  <a:pt x="0" y="685800"/>
                </a:lnTo>
                <a:lnTo>
                  <a:pt x="6992" y="729130"/>
                </a:lnTo>
                <a:lnTo>
                  <a:pt x="26462" y="766779"/>
                </a:lnTo>
                <a:lnTo>
                  <a:pt x="56153" y="796478"/>
                </a:lnTo>
                <a:lnTo>
                  <a:pt x="93805" y="815961"/>
                </a:lnTo>
                <a:lnTo>
                  <a:pt x="137159" y="822960"/>
                </a:lnTo>
                <a:lnTo>
                  <a:pt x="4242816" y="822960"/>
                </a:lnTo>
                <a:lnTo>
                  <a:pt x="4286146" y="815961"/>
                </a:lnTo>
                <a:lnTo>
                  <a:pt x="4323795" y="796478"/>
                </a:lnTo>
                <a:lnTo>
                  <a:pt x="4353494" y="766779"/>
                </a:lnTo>
                <a:lnTo>
                  <a:pt x="4372977" y="729130"/>
                </a:lnTo>
                <a:lnTo>
                  <a:pt x="4379976" y="685800"/>
                </a:lnTo>
                <a:lnTo>
                  <a:pt x="4379976" y="137160"/>
                </a:lnTo>
                <a:lnTo>
                  <a:pt x="4372977" y="93829"/>
                </a:lnTo>
                <a:lnTo>
                  <a:pt x="4353494" y="56180"/>
                </a:lnTo>
                <a:lnTo>
                  <a:pt x="4323795" y="26481"/>
                </a:lnTo>
                <a:lnTo>
                  <a:pt x="4286146" y="6998"/>
                </a:lnTo>
                <a:lnTo>
                  <a:pt x="4242816" y="0"/>
                </a:lnTo>
                <a:close/>
              </a:path>
            </a:pathLst>
          </a:custGeom>
          <a:solidFill>
            <a:srgbClr val="159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"/>
          <p:cNvSpPr txBox="1">
            <a:spLocks/>
          </p:cNvSpPr>
          <p:nvPr/>
        </p:nvSpPr>
        <p:spPr>
          <a:xfrm>
            <a:off x="4191000" y="2574925"/>
            <a:ext cx="451866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НЕЛЬЗЯ!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38" name="object 2"/>
          <p:cNvSpPr txBox="1"/>
          <p:nvPr/>
        </p:nvSpPr>
        <p:spPr>
          <a:xfrm>
            <a:off x="457200" y="3184525"/>
            <a:ext cx="7924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13" indent="1588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lang="ru-RU" sz="1600" spc="-70" dirty="0" smtClean="0">
                <a:latin typeface="Microsoft Sans Serif"/>
                <a:cs typeface="Microsoft Sans Serif"/>
              </a:rPr>
              <a:t>Идти по путям – можно оказаться между двумя встречными поездами и быть затянутым под колеса воздушным вихрем. </a:t>
            </a:r>
            <a:endParaRPr sz="1600">
              <a:latin typeface="Arial MT"/>
              <a:cs typeface="Arial MT"/>
            </a:endParaRPr>
          </a:p>
          <a:p>
            <a:pPr marL="87313" indent="1588">
              <a:lnSpc>
                <a:spcPct val="100000"/>
              </a:lnSpc>
              <a:tabLst>
                <a:tab pos="356870" algn="l"/>
              </a:tabLst>
            </a:pPr>
            <a:r>
              <a:rPr lang="ru-RU" sz="1600" spc="-10" dirty="0" smtClean="0">
                <a:latin typeface="Microsoft Sans Serif"/>
                <a:cs typeface="Microsoft Sans Serif"/>
              </a:rPr>
              <a:t>Переходить пути в наушниках с музыкой.</a:t>
            </a:r>
            <a:endParaRPr sz="1600">
              <a:latin typeface="Arial MT"/>
              <a:cs typeface="Arial MT"/>
            </a:endParaRPr>
          </a:p>
          <a:p>
            <a:pPr marL="87313" indent="1588">
              <a:lnSpc>
                <a:spcPct val="100000"/>
              </a:lnSpc>
              <a:tabLst>
                <a:tab pos="356870" algn="l"/>
              </a:tabLst>
            </a:pPr>
            <a:r>
              <a:rPr lang="ru-RU" sz="1600" spc="-25" dirty="0" smtClean="0">
                <a:latin typeface="Microsoft Sans Serif"/>
                <a:cs typeface="Microsoft Sans Serif"/>
              </a:rPr>
              <a:t>Переходить железнодорожные пути в местах стрелочных переводов.</a:t>
            </a:r>
            <a:endParaRPr sz="1600">
              <a:latin typeface="Arial MT"/>
              <a:cs typeface="Arial MT"/>
            </a:endParaRPr>
          </a:p>
          <a:p>
            <a:pPr marL="87313" indent="1588">
              <a:lnSpc>
                <a:spcPct val="100000"/>
              </a:lnSpc>
              <a:tabLst>
                <a:tab pos="356870" algn="l"/>
              </a:tabLst>
            </a:pPr>
            <a:r>
              <a:rPr lang="ru-RU" sz="1600" spc="-75" dirty="0" smtClean="0">
                <a:latin typeface="Microsoft Sans Serif"/>
                <a:cs typeface="Microsoft Sans Serif"/>
              </a:rPr>
              <a:t>Прогуливаться и играть на железной дороге.</a:t>
            </a:r>
          </a:p>
          <a:p>
            <a:pPr marL="87313" indent="1588">
              <a:lnSpc>
                <a:spcPct val="100000"/>
              </a:lnSpc>
              <a:tabLst>
                <a:tab pos="356870" algn="l"/>
              </a:tabLst>
            </a:pPr>
            <a:r>
              <a:rPr lang="ru-RU" sz="1600" spc="-75" dirty="0" smtClean="0">
                <a:latin typeface="Microsoft Sans Serif"/>
                <a:cs typeface="Microsoft Sans Serif"/>
              </a:rPr>
              <a:t>Производить посадку или высадку при движении поезда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9" name="object 6"/>
          <p:cNvGrpSpPr/>
          <p:nvPr/>
        </p:nvGrpSpPr>
        <p:grpSpPr>
          <a:xfrm>
            <a:off x="228600" y="3184525"/>
            <a:ext cx="198000" cy="216000"/>
            <a:chOff x="4706111" y="1892807"/>
            <a:chExt cx="344805" cy="363220"/>
          </a:xfrm>
          <a:solidFill>
            <a:srgbClr val="FF0000"/>
          </a:solidFill>
        </p:grpSpPr>
        <p:sp>
          <p:nvSpPr>
            <p:cNvPr id="40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  <p:grpSp>
        <p:nvGrpSpPr>
          <p:cNvPr id="42" name="object 6"/>
          <p:cNvGrpSpPr/>
          <p:nvPr/>
        </p:nvGrpSpPr>
        <p:grpSpPr>
          <a:xfrm>
            <a:off x="228600" y="3717925"/>
            <a:ext cx="198000" cy="216000"/>
            <a:chOff x="4706111" y="1892807"/>
            <a:chExt cx="344805" cy="363220"/>
          </a:xfrm>
          <a:solidFill>
            <a:srgbClr val="FF0000"/>
          </a:solidFill>
        </p:grpSpPr>
        <p:sp>
          <p:nvSpPr>
            <p:cNvPr id="43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  <p:grpSp>
        <p:nvGrpSpPr>
          <p:cNvPr id="45" name="object 6"/>
          <p:cNvGrpSpPr/>
          <p:nvPr/>
        </p:nvGrpSpPr>
        <p:grpSpPr>
          <a:xfrm>
            <a:off x="228600" y="3946525"/>
            <a:ext cx="198000" cy="216000"/>
            <a:chOff x="4706111" y="1892807"/>
            <a:chExt cx="344805" cy="363220"/>
          </a:xfrm>
          <a:solidFill>
            <a:srgbClr val="FF0000"/>
          </a:solidFill>
        </p:grpSpPr>
        <p:sp>
          <p:nvSpPr>
            <p:cNvPr id="46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  <p:grpSp>
        <p:nvGrpSpPr>
          <p:cNvPr id="48" name="object 6"/>
          <p:cNvGrpSpPr/>
          <p:nvPr/>
        </p:nvGrpSpPr>
        <p:grpSpPr>
          <a:xfrm>
            <a:off x="228600" y="4175125"/>
            <a:ext cx="198000" cy="216000"/>
            <a:chOff x="4706111" y="1892807"/>
            <a:chExt cx="344805" cy="363220"/>
          </a:xfrm>
          <a:solidFill>
            <a:srgbClr val="FF0000"/>
          </a:solidFill>
        </p:grpSpPr>
        <p:sp>
          <p:nvSpPr>
            <p:cNvPr id="49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  <p:grpSp>
        <p:nvGrpSpPr>
          <p:cNvPr id="51" name="object 6"/>
          <p:cNvGrpSpPr/>
          <p:nvPr/>
        </p:nvGrpSpPr>
        <p:grpSpPr>
          <a:xfrm>
            <a:off x="228600" y="4403725"/>
            <a:ext cx="198000" cy="216000"/>
            <a:chOff x="4706111" y="1892807"/>
            <a:chExt cx="344805" cy="363220"/>
          </a:xfrm>
          <a:solidFill>
            <a:srgbClr val="FF0000"/>
          </a:solidFill>
        </p:grpSpPr>
        <p:sp>
          <p:nvSpPr>
            <p:cNvPr id="52" name="object 7"/>
            <p:cNvSpPr/>
            <p:nvPr/>
          </p:nvSpPr>
          <p:spPr>
            <a:xfrm>
              <a:off x="4706111" y="1892807"/>
              <a:ext cx="344805" cy="363220"/>
            </a:xfrm>
            <a:custGeom>
              <a:avLst/>
              <a:gdLst/>
              <a:ahLst/>
              <a:cxnLst/>
              <a:rect l="l" t="t" r="r" b="b"/>
              <a:pathLst>
                <a:path w="344804" h="363219">
                  <a:moveTo>
                    <a:pt x="172212" y="0"/>
                  </a:moveTo>
                  <a:lnTo>
                    <a:pt x="126426" y="6475"/>
                  </a:lnTo>
                  <a:lnTo>
                    <a:pt x="85287" y="24750"/>
                  </a:lnTo>
                  <a:lnTo>
                    <a:pt x="50434" y="53101"/>
                  </a:lnTo>
                  <a:lnTo>
                    <a:pt x="23509" y="89803"/>
                  </a:lnTo>
                  <a:lnTo>
                    <a:pt x="6150" y="133129"/>
                  </a:lnTo>
                  <a:lnTo>
                    <a:pt x="0" y="181355"/>
                  </a:lnTo>
                  <a:lnTo>
                    <a:pt x="6150" y="229582"/>
                  </a:lnTo>
                  <a:lnTo>
                    <a:pt x="23509" y="272908"/>
                  </a:lnTo>
                  <a:lnTo>
                    <a:pt x="50434" y="309610"/>
                  </a:lnTo>
                  <a:lnTo>
                    <a:pt x="85287" y="337961"/>
                  </a:lnTo>
                  <a:lnTo>
                    <a:pt x="126426" y="356236"/>
                  </a:lnTo>
                  <a:lnTo>
                    <a:pt x="172212" y="362712"/>
                  </a:lnTo>
                  <a:lnTo>
                    <a:pt x="217997" y="356236"/>
                  </a:lnTo>
                  <a:lnTo>
                    <a:pt x="259136" y="337961"/>
                  </a:lnTo>
                  <a:lnTo>
                    <a:pt x="293989" y="309610"/>
                  </a:lnTo>
                  <a:lnTo>
                    <a:pt x="320914" y="272908"/>
                  </a:lnTo>
                  <a:lnTo>
                    <a:pt x="338273" y="229582"/>
                  </a:lnTo>
                  <a:lnTo>
                    <a:pt x="344424" y="181355"/>
                  </a:lnTo>
                  <a:lnTo>
                    <a:pt x="338273" y="133129"/>
                  </a:lnTo>
                  <a:lnTo>
                    <a:pt x="320914" y="89803"/>
                  </a:lnTo>
                  <a:lnTo>
                    <a:pt x="293989" y="53101"/>
                  </a:lnTo>
                  <a:lnTo>
                    <a:pt x="259136" y="24750"/>
                  </a:lnTo>
                  <a:lnTo>
                    <a:pt x="217997" y="6475"/>
                  </a:lnTo>
                  <a:lnTo>
                    <a:pt x="17221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8" descr="Маркеры-галочки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5577" y="1987986"/>
              <a:ext cx="230094" cy="172355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666</Words>
  <Application>Microsoft Office PowerPoint</Application>
  <PresentationFormat>Произвольный</PresentationFormat>
  <Paragraphs>163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Безопасное лето 2026 Векторы профилактики  в период летних каникул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Основные причины травмирования</vt:lpstr>
      <vt:lpstr>Слайд 10</vt:lpstr>
      <vt:lpstr>сопровождение</vt:lpstr>
      <vt:lpstr>Организационно-методическое сопровождение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Нелидов Сергей Александрович</dc:creator>
  <cp:lastModifiedBy>A_Nikiforova</cp:lastModifiedBy>
  <cp:revision>17</cp:revision>
  <dcterms:created xsi:type="dcterms:W3CDTF">2026-05-21T06:03:28Z</dcterms:created>
  <dcterms:modified xsi:type="dcterms:W3CDTF">2026-05-22T07:40:12Z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2026-05-21T00:00:00Z</vt:filetime>
  </property>
  <property fmtid="{D5CDD505-2E9C-101B-9397-08002B2CF9AE}" pid="5" name="Producer">
    <vt:lpwstr>Microsoft® PowerPoint® 2016</vt:lpwstr>
  </property>
</Properties>
</file>